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6" r:id="rId1"/>
  </p:sldMasterIdLst>
  <p:notesMasterIdLst>
    <p:notesMasterId r:id="rId38"/>
  </p:notesMasterIdLst>
  <p:sldIdLst>
    <p:sldId id="256" r:id="rId2"/>
    <p:sldId id="257" r:id="rId3"/>
    <p:sldId id="277" r:id="rId4"/>
    <p:sldId id="276" r:id="rId5"/>
    <p:sldId id="259" r:id="rId6"/>
    <p:sldId id="278" r:id="rId7"/>
    <p:sldId id="260" r:id="rId8"/>
    <p:sldId id="279" r:id="rId9"/>
    <p:sldId id="261" r:id="rId10"/>
    <p:sldId id="262" r:id="rId11"/>
    <p:sldId id="265" r:id="rId12"/>
    <p:sldId id="280" r:id="rId13"/>
    <p:sldId id="281" r:id="rId14"/>
    <p:sldId id="267" r:id="rId15"/>
    <p:sldId id="266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82" r:id="rId25"/>
    <p:sldId id="283" r:id="rId26"/>
    <p:sldId id="285" r:id="rId27"/>
    <p:sldId id="286" r:id="rId28"/>
    <p:sldId id="284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75290" autoAdjust="0"/>
  </p:normalViewPr>
  <p:slideViewPr>
    <p:cSldViewPr snapToGrid="0">
      <p:cViewPr varScale="1">
        <p:scale>
          <a:sx n="115" d="100"/>
          <a:sy n="115" d="100"/>
        </p:scale>
        <p:origin x="3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16C56-CA30-429B-A9AB-4C7CDC7AC7EB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F4854-9AB0-4202-82B7-B6FB3CBEF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79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Reference: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Collis, J., Grayson, A. and Johal, S., 2010. Econometric analysis of alcohol consumption in the UK.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London: HM Revenue &amp; Customs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Rajput, S.A., Aziz, M.O. and Siddiqui, M.A., 2019. Social determinants of Health and Alcohol consumption in the UK.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Epidemiology, Biostatistics, and Public Health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Office for Health Improvement &amp; Disparities, 2023. L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Alcohol Profiles for England: short statistical commentary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Available</a:t>
            </a:r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https://www.gov.uk/government/statistics/local-alcohol-profiles-for-england-lape-march-2023-update/local-alcohol-profiles-for-england-short-statistical-commentary-march-2023. Accessed [Feb, 2024]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4854-9AB0-4202-82B7-B6FB3CBEFBF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61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Fitzgerald, N., Angus, K.,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Emslie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C.,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Shipton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D. and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Bauld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L., 2016. Gender differences in the impact of population‐level alcohol policy interventions: evidence synthesis of systematic reviews.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111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(10), pp.1735-1747.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4854-9AB0-4202-82B7-B6FB3CBEFBF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085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Kabacoff, R., 2022.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in action: data analysis and graphics with R and Tidyverse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Simon and Schuster.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4854-9AB0-4202-82B7-B6FB3CBEFBF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936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4854-9AB0-4202-82B7-B6FB3CBEFBF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171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4854-9AB0-4202-82B7-B6FB3CBEFBF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91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4854-9AB0-4202-82B7-B6FB3CBEFBF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718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4854-9AB0-4202-82B7-B6FB3CBEFBF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85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4854-9AB0-4202-82B7-B6FB3CBEFBF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92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4854-9AB0-4202-82B7-B6FB3CBEFBF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050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Moinuddin</a:t>
            </a:r>
            <a:r>
              <a:rPr lang="en-US" dirty="0" smtClean="0"/>
              <a:t>, A., </a:t>
            </a:r>
            <a:r>
              <a:rPr lang="en-US" dirty="0" err="1" smtClean="0"/>
              <a:t>Goel</a:t>
            </a:r>
            <a:r>
              <a:rPr lang="en-US" dirty="0" smtClean="0"/>
              <a:t>, A., Saini, S., </a:t>
            </a:r>
            <a:r>
              <a:rPr lang="en-US" dirty="0" err="1" smtClean="0"/>
              <a:t>Bajpai</a:t>
            </a:r>
            <a:r>
              <a:rPr lang="en-US" dirty="0" smtClean="0"/>
              <a:t>, A. and </a:t>
            </a:r>
            <a:r>
              <a:rPr lang="en-US" dirty="0" err="1" smtClean="0"/>
              <a:t>Misra</a:t>
            </a:r>
            <a:r>
              <a:rPr lang="en-US" dirty="0" smtClean="0"/>
              <a:t>, R., 2016. Alcohol consumption and gender: a critical review. </a:t>
            </a:r>
            <a:r>
              <a:rPr lang="en-US" i="1" dirty="0" smtClean="0"/>
              <a:t>J </a:t>
            </a:r>
            <a:r>
              <a:rPr lang="en-US" i="1" dirty="0" err="1" smtClean="0"/>
              <a:t>Psychol</a:t>
            </a:r>
            <a:r>
              <a:rPr lang="en-US" i="1" dirty="0" smtClean="0"/>
              <a:t> </a:t>
            </a:r>
            <a:r>
              <a:rPr lang="en-US" i="1" dirty="0" err="1" smtClean="0"/>
              <a:t>Psychother</a:t>
            </a:r>
            <a:r>
              <a:rPr lang="en-US" dirty="0" smtClean="0"/>
              <a:t>, </a:t>
            </a:r>
            <a:r>
              <a:rPr lang="en-US" i="1" dirty="0" smtClean="0"/>
              <a:t>6</a:t>
            </a:r>
            <a:r>
              <a:rPr lang="en-US" dirty="0" smtClean="0"/>
              <a:t>(3), pp.1-4.</a:t>
            </a:r>
          </a:p>
          <a:p>
            <a:r>
              <a:rPr lang="en-US" dirty="0" smtClean="0"/>
              <a:t>Davoren, M.P., </a:t>
            </a:r>
            <a:r>
              <a:rPr lang="en-US" dirty="0" err="1" smtClean="0"/>
              <a:t>Demant</a:t>
            </a:r>
            <a:r>
              <a:rPr lang="en-US" dirty="0" smtClean="0"/>
              <a:t>, J., </a:t>
            </a:r>
            <a:r>
              <a:rPr lang="en-US" dirty="0" err="1" smtClean="0"/>
              <a:t>Shiely</a:t>
            </a:r>
            <a:r>
              <a:rPr lang="en-US" dirty="0" smtClean="0"/>
              <a:t>, F. and Perry, I.J., 2016. Alcohol consumption among university students in Ireland and the United Kingdom from 2002 to 2014: a systematic review. </a:t>
            </a:r>
            <a:r>
              <a:rPr lang="en-US" i="1" dirty="0" smtClean="0"/>
              <a:t>BMC public health</a:t>
            </a:r>
            <a:r>
              <a:rPr lang="en-US" dirty="0" smtClean="0"/>
              <a:t>, </a:t>
            </a:r>
            <a:r>
              <a:rPr lang="en-US" i="1" dirty="0" smtClean="0"/>
              <a:t>16</a:t>
            </a:r>
            <a:r>
              <a:rPr lang="en-US" dirty="0" smtClean="0"/>
              <a:t>(1), pp.1-13.</a:t>
            </a:r>
          </a:p>
          <a:p>
            <a:r>
              <a:rPr lang="en-US" dirty="0" smtClean="0"/>
              <a:t>Meier, P.S., Holmes, J., Brennan, A. and Angus, C., 2021. Alcohol policy and gender: a modelling study estimating gender‐specific effects of alcohol pricing policies. </a:t>
            </a:r>
            <a:r>
              <a:rPr lang="en-US" i="1" dirty="0" smtClean="0"/>
              <a:t>Addiction</a:t>
            </a:r>
            <a:r>
              <a:rPr lang="en-US" dirty="0" smtClean="0"/>
              <a:t>, </a:t>
            </a:r>
            <a:r>
              <a:rPr lang="en-US" i="1" dirty="0" smtClean="0"/>
              <a:t>116</a:t>
            </a:r>
            <a:r>
              <a:rPr lang="en-US" dirty="0" smtClean="0"/>
              <a:t>(9), pp.2372-2384.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4854-9AB0-4202-82B7-B6FB3CBEFBF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073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EFAF-DCC8-4514-B777-7FA0ED4534DE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8C34B-D1C3-49B3-9360-1B49136FB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090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EFAF-DCC8-4514-B777-7FA0ED4534DE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8C34B-D1C3-49B3-9360-1B49136FB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83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EFAF-DCC8-4514-B777-7FA0ED4534DE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8C34B-D1C3-49B3-9360-1B49136FB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804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EFAF-DCC8-4514-B777-7FA0ED4534DE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8C34B-D1C3-49B3-9360-1B49136FB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60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EFAF-DCC8-4514-B777-7FA0ED4534DE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8C34B-D1C3-49B3-9360-1B49136FB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9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EFAF-DCC8-4514-B777-7FA0ED4534DE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8C34B-D1C3-49B3-9360-1B49136FB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70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EFAF-DCC8-4514-B777-7FA0ED4534DE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8C34B-D1C3-49B3-9360-1B49136FB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510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EFAF-DCC8-4514-B777-7FA0ED4534DE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8C34B-D1C3-49B3-9360-1B49136FB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226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EFAF-DCC8-4514-B777-7FA0ED4534DE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8C34B-D1C3-49B3-9360-1B49136FB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83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EFAF-DCC8-4514-B777-7FA0ED4534DE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8C34B-D1C3-49B3-9360-1B49136FB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73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EFAF-DCC8-4514-B777-7FA0ED4534DE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8C34B-D1C3-49B3-9360-1B49136FB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619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4EFAF-DCC8-4514-B777-7FA0ED4534DE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8C34B-D1C3-49B3-9360-1B49136FB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99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Statistical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18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458"/>
    </mc:Choice>
    <mc:Fallback xmlns="">
      <p:transition spd="slow" advTm="37458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5406"/>
          </a:xfrm>
        </p:spPr>
        <p:txBody>
          <a:bodyPr/>
          <a:lstStyle/>
          <a:p>
            <a:r>
              <a:rPr lang="en-GB" dirty="0" smtClean="0">
                <a:solidFill>
                  <a:srgbClr val="373A3C"/>
                </a:solidFill>
                <a:latin typeface="arial" panose="020B0604020202020204" pitchFamily="34" charset="0"/>
              </a:rPr>
              <a:t>Summary</a:t>
            </a:r>
            <a:endParaRPr lang="en-US" dirty="0">
              <a:solidFill>
                <a:srgbClr val="373A3C"/>
              </a:solidFill>
              <a:latin typeface="arial" panose="020B0604020202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18822" y="1130532"/>
            <a:ext cx="10515600" cy="178851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null hypothesis (H0) is that there is no difference in alcohol consumption between </a:t>
            </a:r>
            <a:r>
              <a:rPr lang="en-US" dirty="0" smtClean="0"/>
              <a:t>genders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/>
              <a:t>The Alternative hypothesis (HA) is that there is difference in consumption between genders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431" y="4677506"/>
            <a:ext cx="1199856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 Based on the chi-square p-value (2.2e-16) which is less than 0.05, we reject the null hypothesis and conclude that there is a statistically significant </a:t>
            </a:r>
            <a:r>
              <a:rPr lang="en-US" sz="3200" dirty="0"/>
              <a:t>difference</a:t>
            </a:r>
            <a:r>
              <a:rPr lang="en-US" sz="2800" dirty="0"/>
              <a:t> in alcohol consumption between genders.</a:t>
            </a:r>
          </a:p>
        </p:txBody>
      </p:sp>
      <p:sp>
        <p:nvSpPr>
          <p:cNvPr id="4" name="Rectangle 3"/>
          <p:cNvSpPr/>
          <p:nvPr/>
        </p:nvSpPr>
        <p:spPr>
          <a:xfrm>
            <a:off x="470489" y="3207398"/>
            <a:ext cx="107639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317 </a:t>
            </a:r>
            <a:r>
              <a:rPr lang="en-US" sz="2800" dirty="0" smtClean="0"/>
              <a:t>2 males </a:t>
            </a:r>
            <a:r>
              <a:rPr lang="en-US" sz="2800" dirty="0"/>
              <a:t>reported drinking alcohol while 605 said they don’t drink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3540 females reported drinking alcohol while 1217 don’t drink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88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4"/>
    </mc:Choice>
    <mc:Fallback xmlns="">
      <p:transition spd="slow" advTm="3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4321063"/>
              </p:ext>
            </p:extLst>
          </p:nvPr>
        </p:nvGraphicFramePr>
        <p:xfrm>
          <a:off x="1041965" y="813548"/>
          <a:ext cx="10458372" cy="5824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4755">
                  <a:extLst>
                    <a:ext uri="{9D8B030D-6E8A-4147-A177-3AD203B41FA5}">
                      <a16:colId xmlns:a16="http://schemas.microsoft.com/office/drawing/2014/main" val="3653380442"/>
                    </a:ext>
                  </a:extLst>
                </a:gridCol>
                <a:gridCol w="1413466">
                  <a:extLst>
                    <a:ext uri="{9D8B030D-6E8A-4147-A177-3AD203B41FA5}">
                      <a16:colId xmlns:a16="http://schemas.microsoft.com/office/drawing/2014/main" val="3970895435"/>
                    </a:ext>
                  </a:extLst>
                </a:gridCol>
                <a:gridCol w="1209461">
                  <a:extLst>
                    <a:ext uri="{9D8B030D-6E8A-4147-A177-3AD203B41FA5}">
                      <a16:colId xmlns:a16="http://schemas.microsoft.com/office/drawing/2014/main" val="1785939160"/>
                    </a:ext>
                  </a:extLst>
                </a:gridCol>
                <a:gridCol w="2010690">
                  <a:extLst>
                    <a:ext uri="{9D8B030D-6E8A-4147-A177-3AD203B41FA5}">
                      <a16:colId xmlns:a16="http://schemas.microsoft.com/office/drawing/2014/main" val="2665957510"/>
                    </a:ext>
                  </a:extLst>
                </a:gridCol>
              </a:tblGrid>
              <a:tr h="550947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100" dirty="0" smtClean="0"/>
                        <a:t>Drinking Status</a:t>
                      </a:r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Value of the test and p value</a:t>
                      </a:r>
                    </a:p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07034"/>
                  </a:ext>
                </a:extLst>
              </a:tr>
              <a:tr h="282537">
                <a:tc>
                  <a:txBody>
                    <a:bodyPr/>
                    <a:lstStyle/>
                    <a:p>
                      <a:r>
                        <a:rPr lang="en-GB" sz="1400" b="1" dirty="0" smtClean="0"/>
                        <a:t>Region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1" dirty="0" smtClean="0"/>
                        <a:t>Yes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1" dirty="0" smtClean="0"/>
                        <a:t>No</a:t>
                      </a:r>
                      <a:endParaRPr lang="en-US" sz="1400" b="1" dirty="0"/>
                    </a:p>
                  </a:txBody>
                  <a:tcPr/>
                </a:tc>
                <a:tc rowSpan="19">
                  <a:txBody>
                    <a:bodyPr/>
                    <a:lstStyle/>
                    <a:p>
                      <a:endParaRPr lang="en-GB" sz="1400" dirty="0" smtClean="0"/>
                    </a:p>
                    <a:p>
                      <a:endParaRPr lang="en-GB" sz="1400" dirty="0" smtClean="0"/>
                    </a:p>
                    <a:p>
                      <a:endParaRPr lang="en-GB" sz="1400" dirty="0" smtClean="0"/>
                    </a:p>
                    <a:p>
                      <a:endParaRPr lang="en-GB" sz="1400" dirty="0" smtClean="0"/>
                    </a:p>
                    <a:p>
                      <a:endParaRPr lang="en-GB" sz="1400" dirty="0" smtClean="0"/>
                    </a:p>
                    <a:p>
                      <a:endParaRPr lang="en-GB" sz="1400" dirty="0" smtClean="0"/>
                    </a:p>
                    <a:p>
                      <a:endParaRPr lang="en-GB" sz="1400" dirty="0" smtClean="0"/>
                    </a:p>
                    <a:p>
                      <a:endParaRPr lang="en-GB" sz="1400" dirty="0" smtClean="0"/>
                    </a:p>
                    <a:p>
                      <a:endParaRPr lang="en-GB" sz="1400" dirty="0" smtClean="0"/>
                    </a:p>
                    <a:p>
                      <a:endParaRPr lang="en-GB" sz="1400" dirty="0" smtClean="0"/>
                    </a:p>
                    <a:p>
                      <a:r>
                        <a:rPr lang="en-GB" sz="1400" dirty="0" smtClean="0"/>
                        <a:t>Chi-square</a:t>
                      </a:r>
                      <a:r>
                        <a:rPr lang="en-GB" sz="1400" baseline="0" dirty="0" smtClean="0"/>
                        <a:t> = </a:t>
                      </a:r>
                      <a:r>
                        <a:rPr lang="en-US" sz="1400" dirty="0" smtClean="0"/>
                        <a:t>979.74</a:t>
                      </a:r>
                      <a:endParaRPr lang="en-GB" sz="1400" baseline="0" dirty="0" smtClean="0"/>
                    </a:p>
                    <a:p>
                      <a:r>
                        <a:rPr lang="en-GB" sz="1400" baseline="0" dirty="0" smtClean="0"/>
                        <a:t>P-value = </a:t>
                      </a:r>
                      <a:r>
                        <a:rPr lang="en-US" sz="1400" dirty="0" smtClean="0"/>
                        <a:t>0.0004998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364543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White - English/Welsh/Scottish/Northern Irish/British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5925 (69.5%)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1219 (14.3%)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644502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White - Irish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62 (0.72%)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15 (0.17%)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245436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 White - Gypsy or Irish Traveler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2 (0.02%)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1 (0.01%)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287550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Any other white background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326 (3.82%)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88 (1%)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779102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White and Black Caribbean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23 (0.26%)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3 (0.03%)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175992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White and Black African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8 (0.09%)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2 (0.02%)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273905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White and Asian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17 (0.2%)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13 (0.15%)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058030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Any other mixed/multiple ethnic background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18 (0.2%)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13 (0.15%)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227668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GB" sz="1100" dirty="0" smtClean="0"/>
                        <a:t>Indian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100 (1.17%)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105 (1.23%)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553315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GB" sz="1100" dirty="0" smtClean="0"/>
                        <a:t>Pakistani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6 (0.1%)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134 (1.6%)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809895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Bangladeshi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5 (0.06%)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41 (0.48%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6748733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Chinese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26 (0.3%)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8  (0.1%)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436719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Any other Asian background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52 (0.6%)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45 (0.5%)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476789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African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46 (0.5%)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72 (0.8%)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108013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Caribbean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53 (0.6%)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25 (0.3%)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524116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Any other Black/African/Caribbean background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18 (0.2%)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4 (0.05%)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060404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 Arab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4 (0.05%)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17 (0.2%)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936810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Any other ethnic group (please describe)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11 (0.12%)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15 (0.17%)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707852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691662" y="167217"/>
            <a:ext cx="99470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b. Run </a:t>
            </a:r>
            <a:r>
              <a:rPr lang="en-US" dirty="0"/>
              <a:t>a significance test to find out which region drinks the most alcohol.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232"/>
    </mc:Choice>
    <mc:Fallback xmlns="">
      <p:transition spd="slow" advTm="682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478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Summary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2721" y="3268452"/>
            <a:ext cx="1156481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Based on the chi-square p-value (0.0004998) which is less than 0.05, we reject the null hypothesis and conclude that there is a statistically significant difference in alcohol consumption </a:t>
            </a:r>
            <a:r>
              <a:rPr lang="en-US" sz="2800" dirty="0" smtClean="0"/>
              <a:t>between </a:t>
            </a:r>
            <a:r>
              <a:rPr lang="en-US" sz="2800" dirty="0"/>
              <a:t>regions.</a:t>
            </a:r>
          </a:p>
        </p:txBody>
      </p:sp>
      <p:sp>
        <p:nvSpPr>
          <p:cNvPr id="5" name="Rectangle 4"/>
          <p:cNvSpPr/>
          <p:nvPr/>
        </p:nvSpPr>
        <p:spPr>
          <a:xfrm>
            <a:off x="392721" y="1019908"/>
            <a:ext cx="115648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null hypothesis (H0) is that there is no difference in alcohol consumption between </a:t>
            </a:r>
            <a:r>
              <a:rPr lang="en-US" sz="2400" dirty="0" smtClean="0"/>
              <a:t>regions</a:t>
            </a:r>
            <a:endParaRPr lang="en-US" sz="2400" dirty="0"/>
          </a:p>
          <a:p>
            <a:r>
              <a:rPr lang="en-US" sz="2400" dirty="0" smtClean="0"/>
              <a:t>The </a:t>
            </a:r>
            <a:r>
              <a:rPr lang="en-US" sz="2400" dirty="0"/>
              <a:t>Alternative hypothesis (HA) is that there is difference in consumption between </a:t>
            </a:r>
            <a:r>
              <a:rPr lang="en-US" sz="2400" dirty="0" smtClean="0"/>
              <a:t>regions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05956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444"/>
    </mc:Choice>
    <mc:Fallback xmlns="">
      <p:transition spd="slow" advTm="1444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9969" y="2191435"/>
            <a:ext cx="115296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c. Investigate whether there is a statistical difference between men and women on the following variables:</a:t>
            </a:r>
          </a:p>
        </p:txBody>
      </p:sp>
      <p:sp>
        <p:nvSpPr>
          <p:cNvPr id="6" name="Rectangle 5"/>
          <p:cNvSpPr/>
          <p:nvPr/>
        </p:nvSpPr>
        <p:spPr>
          <a:xfrm>
            <a:off x="480646" y="3492697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Valid height.</a:t>
            </a:r>
          </a:p>
          <a:p>
            <a:r>
              <a:rPr lang="en-US" sz="2400" dirty="0"/>
              <a:t>Valid weight.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8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05"/>
    </mc:Choice>
    <mc:Fallback xmlns="">
      <p:transition spd="slow" advTm="8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320" y="160338"/>
            <a:ext cx="10515600" cy="355051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/>
              <a:t>check for normal distribution in the </a:t>
            </a:r>
            <a:r>
              <a:rPr lang="en-US" sz="1800" b="1" dirty="0" smtClean="0"/>
              <a:t>height </a:t>
            </a:r>
            <a:r>
              <a:rPr lang="en-US" sz="1800" b="1" dirty="0"/>
              <a:t>data</a:t>
            </a:r>
          </a:p>
        </p:txBody>
      </p:sp>
      <p:sp>
        <p:nvSpPr>
          <p:cNvPr id="5" name="AutoShape 2" descr="http://127.0.0.1:32845/chunk_output/4680DAFC87c84d83/054D69E1/co7vpfaprfyyx/000016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917" y="551477"/>
            <a:ext cx="5051137" cy="31172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7917" y="3285339"/>
            <a:ext cx="4741331" cy="292607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74802" y="4555613"/>
            <a:ext cx="42339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Shapiro-Wilk normality test</a:t>
            </a:r>
          </a:p>
          <a:p>
            <a:endParaRPr lang="en-US" dirty="0"/>
          </a:p>
          <a:p>
            <a:r>
              <a:rPr lang="en-US" dirty="0"/>
              <a:t>data:  males_data$htval</a:t>
            </a:r>
          </a:p>
          <a:p>
            <a:r>
              <a:rPr lang="en-US" dirty="0"/>
              <a:t>W = 0.73755, p-value &lt; 2.2e-16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390" y="984382"/>
            <a:ext cx="5026775" cy="3102238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4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079"/>
    </mc:Choice>
    <mc:Fallback xmlns="">
      <p:transition spd="slow" advTm="71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1308"/>
            <a:ext cx="7145215" cy="492369"/>
          </a:xfrm>
        </p:spPr>
        <p:txBody>
          <a:bodyPr>
            <a:noAutofit/>
          </a:bodyPr>
          <a:lstStyle/>
          <a:p>
            <a:r>
              <a:rPr lang="en-GB" sz="2800" dirty="0" smtClean="0">
                <a:solidFill>
                  <a:srgbClr val="373A3C"/>
                </a:solidFill>
                <a:latin typeface="arial" panose="020B0604020202020204" pitchFamily="34" charset="0"/>
              </a:rPr>
              <a:t/>
            </a:r>
            <a:br>
              <a:rPr lang="en-GB" sz="2800" dirty="0" smtClean="0">
                <a:solidFill>
                  <a:srgbClr val="373A3C"/>
                </a:solidFill>
                <a:latin typeface="arial" panose="020B0604020202020204" pitchFamily="34" charset="0"/>
              </a:rPr>
            </a:br>
            <a:r>
              <a:rPr lang="en-GB" sz="2800" dirty="0">
                <a:solidFill>
                  <a:srgbClr val="373A3C"/>
                </a:solidFill>
                <a:latin typeface="arial" panose="020B0604020202020204" pitchFamily="34" charset="0"/>
              </a:rPr>
              <a:t/>
            </a:r>
            <a:br>
              <a:rPr lang="en-GB" sz="2800" dirty="0">
                <a:solidFill>
                  <a:srgbClr val="373A3C"/>
                </a:solidFill>
                <a:latin typeface="arial" panose="020B0604020202020204" pitchFamily="34" charset="0"/>
              </a:rPr>
            </a:br>
            <a:r>
              <a:rPr lang="en-GB" sz="2800" dirty="0">
                <a:solidFill>
                  <a:srgbClr val="373A3C"/>
                </a:solidFill>
                <a:latin typeface="arial" panose="020B0604020202020204" pitchFamily="34" charset="0"/>
              </a:rPr>
              <a:t/>
            </a:r>
            <a:br>
              <a:rPr lang="en-GB" sz="2800" dirty="0">
                <a:solidFill>
                  <a:srgbClr val="373A3C"/>
                </a:solidFill>
                <a:latin typeface="arial" panose="020B0604020202020204" pitchFamily="34" charset="0"/>
              </a:rPr>
            </a:br>
            <a:r>
              <a:rPr lang="en-GB" sz="2800" dirty="0" smtClean="0">
                <a:solidFill>
                  <a:srgbClr val="373A3C"/>
                </a:solidFill>
                <a:latin typeface="arial" panose="020B0604020202020204" pitchFamily="34" charset="0"/>
              </a:rPr>
              <a:t/>
            </a:r>
            <a:br>
              <a:rPr lang="en-GB" sz="2800" dirty="0" smtClean="0">
                <a:solidFill>
                  <a:srgbClr val="373A3C"/>
                </a:solidFill>
                <a:latin typeface="arial" panose="020B0604020202020204" pitchFamily="34" charset="0"/>
              </a:rPr>
            </a:br>
            <a:r>
              <a:rPr lang="en-GB" sz="2400" i="1" dirty="0" err="1" smtClean="0">
                <a:solidFill>
                  <a:srgbClr val="373A3C"/>
                </a:solidFill>
                <a:latin typeface="arial" panose="020B0604020202020204" pitchFamily="34" charset="0"/>
              </a:rPr>
              <a:t>i</a:t>
            </a:r>
            <a:r>
              <a:rPr lang="en-GB" sz="2400" i="1" dirty="0">
                <a:solidFill>
                  <a:srgbClr val="373A3C"/>
                </a:solidFill>
                <a:latin typeface="arial" panose="020B0604020202020204" pitchFamily="34" charset="0"/>
              </a:rPr>
              <a:t>. Valid height </a:t>
            </a:r>
            <a:endParaRPr lang="en-US" sz="24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015" y="3898989"/>
            <a:ext cx="11517922" cy="1828800"/>
          </a:xfrm>
        </p:spPr>
        <p:txBody>
          <a:bodyPr/>
          <a:lstStyle/>
          <a:p>
            <a:r>
              <a:rPr lang="en-US" dirty="0" smtClean="0"/>
              <a:t>Null </a:t>
            </a:r>
            <a:r>
              <a:rPr lang="en-US" dirty="0"/>
              <a:t>Hypothesis (H0): There is no difference in height between men and women</a:t>
            </a:r>
            <a:r>
              <a:rPr lang="en-US" dirty="0" smtClean="0"/>
              <a:t>. </a:t>
            </a:r>
          </a:p>
          <a:p>
            <a:r>
              <a:rPr lang="en-US" dirty="0" smtClean="0"/>
              <a:t>Alternative </a:t>
            </a:r>
            <a:r>
              <a:rPr lang="en-US" dirty="0"/>
              <a:t>Hypothesis (H1): There is a difference in height between men and women.</a:t>
            </a:r>
          </a:p>
        </p:txBody>
      </p:sp>
      <p:sp>
        <p:nvSpPr>
          <p:cNvPr id="4" name="Rectangle 3"/>
          <p:cNvSpPr/>
          <p:nvPr/>
        </p:nvSpPr>
        <p:spPr>
          <a:xfrm>
            <a:off x="211016" y="2123053"/>
            <a:ext cx="1151792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The </a:t>
            </a:r>
            <a:r>
              <a:rPr lang="en-US" sz="2800" dirty="0"/>
              <a:t>Shapiro-Wilk normality test p-value for height is 2.2e-16, which is less than 0.05 , this means that the data does not follow a normal distribution therefore we shall use </a:t>
            </a:r>
            <a:r>
              <a:rPr lang="en-US" sz="2800" dirty="0" smtClean="0"/>
              <a:t>mann-whitney </a:t>
            </a:r>
            <a:r>
              <a:rPr lang="en-US" sz="2800" dirty="0"/>
              <a:t>u test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5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08"/>
    </mc:Choice>
    <mc:Fallback xmlns="">
      <p:transition spd="slow" advTm="176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39239" y="2559474"/>
            <a:ext cx="9760776" cy="14157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         Wilcoxon rank sum test with continuity correction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data: htval by Sex W = 14713021, p-value &lt; 2.2e-16 alternative hypothesis: true location shift is not equal to 0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9239" y="4468060"/>
            <a:ext cx="1073173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The p-value is 2.2e-16 which is less than 0.05, we reject the null hypothesis and say that the difference in height </a:t>
            </a:r>
            <a:r>
              <a:rPr lang="en-US" sz="3200" dirty="0" smtClean="0"/>
              <a:t>is statistically </a:t>
            </a:r>
            <a:r>
              <a:rPr lang="en-US" sz="3200" dirty="0"/>
              <a:t>significant between males and females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539239" y="1543440"/>
            <a:ext cx="74090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 wilcox.test(htval ~ Sex, data = height_weight)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9239" y="212884"/>
            <a:ext cx="1572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Summary</a:t>
            </a:r>
            <a:endParaRPr lang="en-US" sz="2800" dirty="0"/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8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70"/>
    </mc:Choice>
    <mc:Fallback xmlns="">
      <p:transition spd="slow" advTm="37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31380"/>
            <a:ext cx="10515600" cy="341457"/>
          </a:xfrm>
        </p:spPr>
        <p:txBody>
          <a:bodyPr>
            <a:normAutofit fontScale="90000"/>
          </a:bodyPr>
          <a:lstStyle/>
          <a:p>
            <a:r>
              <a:rPr lang="en-GB" sz="2000" dirty="0" smtClean="0">
                <a:solidFill>
                  <a:srgbClr val="373A3C"/>
                </a:solidFill>
                <a:latin typeface="arial" panose="020B0604020202020204" pitchFamily="34" charset="0"/>
              </a:rPr>
              <a:t/>
            </a:r>
            <a:br>
              <a:rPr lang="en-GB" sz="2000" dirty="0" smtClean="0">
                <a:solidFill>
                  <a:srgbClr val="373A3C"/>
                </a:solidFill>
                <a:latin typeface="arial" panose="020B0604020202020204" pitchFamily="34" charset="0"/>
              </a:rPr>
            </a:br>
            <a:r>
              <a:rPr lang="en-GB" sz="2000" dirty="0">
                <a:solidFill>
                  <a:srgbClr val="373A3C"/>
                </a:solidFill>
                <a:latin typeface="arial" panose="020B0604020202020204" pitchFamily="34" charset="0"/>
              </a:rPr>
              <a:t/>
            </a:r>
            <a:br>
              <a:rPr lang="en-GB" sz="2000" dirty="0">
                <a:solidFill>
                  <a:srgbClr val="373A3C"/>
                </a:solidFill>
                <a:latin typeface="arial" panose="020B0604020202020204" pitchFamily="34" charset="0"/>
              </a:rPr>
            </a:br>
            <a:r>
              <a:rPr lang="en-GB" sz="2200" dirty="0" smtClean="0">
                <a:solidFill>
                  <a:srgbClr val="373A3C"/>
                </a:solidFill>
                <a:latin typeface="arial" panose="020B0604020202020204" pitchFamily="34" charset="0"/>
              </a:rPr>
              <a:t>Investigate </a:t>
            </a:r>
            <a:r>
              <a:rPr lang="en-GB" sz="2700" dirty="0">
                <a:solidFill>
                  <a:srgbClr val="373A3C"/>
                </a:solidFill>
                <a:latin typeface="arial" panose="020B0604020202020204" pitchFamily="34" charset="0"/>
              </a:rPr>
              <a:t>whether</a:t>
            </a:r>
            <a:r>
              <a:rPr lang="en-GB" sz="2200" dirty="0">
                <a:solidFill>
                  <a:srgbClr val="373A3C"/>
                </a:solidFill>
                <a:latin typeface="arial" panose="020B0604020202020204" pitchFamily="34" charset="0"/>
              </a:rPr>
              <a:t> there is a statistical difference between men and women on the following variables:</a:t>
            </a:r>
            <a:r>
              <a:rPr lang="en-GB" sz="2000" dirty="0">
                <a:solidFill>
                  <a:srgbClr val="373A3C"/>
                </a:solidFill>
                <a:latin typeface="arial" panose="020B0604020202020204" pitchFamily="34" charset="0"/>
              </a:rPr>
              <a:t/>
            </a:r>
            <a:br>
              <a:rPr lang="en-GB" sz="2000" dirty="0">
                <a:solidFill>
                  <a:srgbClr val="373A3C"/>
                </a:solidFill>
                <a:latin typeface="arial" panose="020B0604020202020204" pitchFamily="34" charset="0"/>
              </a:rPr>
            </a:br>
            <a:r>
              <a:rPr lang="en-GB" sz="2000" dirty="0" smtClean="0">
                <a:solidFill>
                  <a:srgbClr val="373A3C"/>
                </a:solidFill>
                <a:latin typeface="arial" panose="020B0604020202020204" pitchFamily="34" charset="0"/>
              </a:rPr>
              <a:t/>
            </a:r>
            <a:br>
              <a:rPr lang="en-GB" sz="2000" dirty="0" smtClean="0">
                <a:solidFill>
                  <a:srgbClr val="373A3C"/>
                </a:solidFill>
                <a:latin typeface="arial" panose="020B0604020202020204" pitchFamily="34" charset="0"/>
              </a:rPr>
            </a:br>
            <a:r>
              <a:rPr lang="en-GB" sz="1800" i="1" dirty="0" err="1" smtClean="0">
                <a:solidFill>
                  <a:srgbClr val="373A3C"/>
                </a:solidFill>
                <a:latin typeface="arial" panose="020B0604020202020204" pitchFamily="34" charset="0"/>
              </a:rPr>
              <a:t>i</a:t>
            </a:r>
            <a:r>
              <a:rPr lang="en-GB" sz="1800" i="1" dirty="0">
                <a:solidFill>
                  <a:srgbClr val="373A3C"/>
                </a:solidFill>
                <a:latin typeface="arial" panose="020B0604020202020204" pitchFamily="34" charset="0"/>
              </a:rPr>
              <a:t>. Valid </a:t>
            </a:r>
            <a:r>
              <a:rPr lang="en-GB" sz="1800" i="1" dirty="0" smtClean="0">
                <a:solidFill>
                  <a:srgbClr val="373A3C"/>
                </a:solidFill>
                <a:latin typeface="arial" panose="020B0604020202020204" pitchFamily="34" charset="0"/>
              </a:rPr>
              <a:t>weight</a:t>
            </a:r>
            <a:r>
              <a:rPr lang="en-GB" sz="1800" i="1" dirty="0">
                <a:solidFill>
                  <a:srgbClr val="373A3C"/>
                </a:solidFill>
                <a:latin typeface="arial" panose="020B0604020202020204" pitchFamily="34" charset="0"/>
              </a:rPr>
              <a:t> </a:t>
            </a:r>
            <a:endParaRPr lang="en-US" sz="18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11927"/>
            <a:ext cx="10109661" cy="1828800"/>
          </a:xfrm>
        </p:spPr>
        <p:txBody>
          <a:bodyPr/>
          <a:lstStyle/>
          <a:p>
            <a:r>
              <a:rPr lang="en-US" dirty="0" smtClean="0"/>
              <a:t>Null </a:t>
            </a:r>
            <a:r>
              <a:rPr lang="en-US" dirty="0"/>
              <a:t>Hypothesis (H0): There is no difference in </a:t>
            </a:r>
            <a:r>
              <a:rPr lang="en-US" dirty="0" smtClean="0"/>
              <a:t>weight </a:t>
            </a:r>
            <a:r>
              <a:rPr lang="en-US" dirty="0"/>
              <a:t>between men and women</a:t>
            </a:r>
            <a:r>
              <a:rPr lang="en-US" dirty="0" smtClean="0"/>
              <a:t>. </a:t>
            </a:r>
          </a:p>
          <a:p>
            <a:r>
              <a:rPr lang="en-US" dirty="0" smtClean="0"/>
              <a:t>Alternative </a:t>
            </a:r>
            <a:r>
              <a:rPr lang="en-US" dirty="0"/>
              <a:t>Hypothesis (H1): There is a difference in </a:t>
            </a:r>
            <a:r>
              <a:rPr lang="en-US" dirty="0" smtClean="0"/>
              <a:t>weight </a:t>
            </a:r>
            <a:r>
              <a:rPr lang="en-US" dirty="0"/>
              <a:t>between men and women.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6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740"/>
    </mc:Choice>
    <mc:Fallback xmlns="">
      <p:transition spd="slow" advTm="27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320" y="160338"/>
            <a:ext cx="10515600" cy="355051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/>
              <a:t>check for normal distribution in the w</a:t>
            </a:r>
            <a:r>
              <a:rPr lang="en-US" sz="1800" b="1" dirty="0" smtClean="0"/>
              <a:t>eight </a:t>
            </a:r>
            <a:r>
              <a:rPr lang="en-US" sz="1800" b="1" dirty="0"/>
              <a:t>data</a:t>
            </a:r>
          </a:p>
        </p:txBody>
      </p:sp>
      <p:sp>
        <p:nvSpPr>
          <p:cNvPr id="5" name="AutoShape 2" descr="http://127.0.0.1:32845/chunk_output/4680DAFC87c84d83/054D69E1/co7vpfaprfyyx/000016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41" y="470035"/>
            <a:ext cx="4635327" cy="28606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7917" y="515390"/>
            <a:ext cx="4395007" cy="27123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4170" y="3429026"/>
            <a:ext cx="4062499" cy="250714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03564" y="378480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Shapiro-Wilk normality test</a:t>
            </a:r>
          </a:p>
          <a:p>
            <a:endParaRPr lang="en-US" dirty="0"/>
          </a:p>
          <a:p>
            <a:r>
              <a:rPr lang="en-US" dirty="0"/>
              <a:t>data:  males_data$wtval</a:t>
            </a:r>
          </a:p>
          <a:p>
            <a:r>
              <a:rPr lang="en-US" dirty="0"/>
              <a:t>W = 0.93674, p-value &lt; 2.2e-16</a:t>
            </a: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1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936"/>
    </mc:Choice>
    <mc:Fallback xmlns="">
      <p:transition spd="slow" advTm="63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1776" y="4019991"/>
            <a:ext cx="113458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The p-value is 2.2e-16 which is less than 0.05, we reject the null hypothesis and say that the difference in </a:t>
            </a:r>
            <a:r>
              <a:rPr lang="en-US" sz="2400" b="1" i="1" dirty="0" smtClean="0"/>
              <a:t>weight is statistically </a:t>
            </a:r>
            <a:r>
              <a:rPr lang="en-US" sz="2400" b="1" i="1" dirty="0"/>
              <a:t>significant between males and females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471053" y="1950151"/>
            <a:ext cx="10976531" cy="18466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 Typewriter" panose="020B0602040502020304" pitchFamily="33" charset="0"/>
                <a:cs typeface="Lucida Sans Typewriter" panose="020B0602040502020304" pitchFamily="33" charset="0"/>
              </a:rPr>
              <a:t>Wilcoxon rank sum test with continuity correction data: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 Typewriter" panose="020B0602040502020304" pitchFamily="33" charset="0"/>
                <a:cs typeface="Lucida Sans Typewriter" panose="020B0602040502020304" pitchFamily="33" charset="0"/>
              </a:rPr>
              <a:t>wtval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 Typewriter" panose="020B0602040502020304" pitchFamily="33" charset="0"/>
                <a:cs typeface="Lucida Sans Typewriter" panose="020B0602040502020304" pitchFamily="33" charset="0"/>
              </a:rPr>
              <a:t> by Sex W = 12449400, p-value &lt; 2.2e-16 alternative hypothesis: true location shift is not equal to 0 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7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32"/>
    </mc:Choice>
    <mc:Fallback xmlns="">
      <p:transition spd="slow" advTm="333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Introduction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2633" y="1271848"/>
            <a:ext cx="1182069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From 2021 to 2022, there were 948,312 hospital admissions and 20,970 deaths (Office for Health Improvement &amp; Disparities, 2023)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An </a:t>
            </a:r>
            <a:r>
              <a:rPr lang="en-US" sz="2400" dirty="0"/>
              <a:t>estimated 9 million adults </a:t>
            </a:r>
            <a:r>
              <a:rPr lang="en-US" sz="2400" dirty="0" smtClean="0"/>
              <a:t>are at risk(Sheeraz</a:t>
            </a:r>
            <a:r>
              <a:rPr lang="en-US" sz="2400" dirty="0"/>
              <a:t>, 2019</a:t>
            </a:r>
            <a:r>
              <a:rPr lang="en-US" sz="2400" dirty="0" smtClean="0"/>
              <a:t>)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Need to addressing </a:t>
            </a:r>
            <a:r>
              <a:rPr lang="en-US" sz="2400" dirty="0"/>
              <a:t>social determinants of health and health inequities </a:t>
            </a:r>
            <a:r>
              <a:rPr lang="en-US" sz="2400" dirty="0" smtClean="0"/>
              <a:t>(Collis et al., 2010; Office </a:t>
            </a:r>
            <a:r>
              <a:rPr lang="en-US" sz="2400" dirty="0"/>
              <a:t>for National Statistics, </a:t>
            </a:r>
            <a:r>
              <a:rPr lang="en-US" sz="2400" dirty="0" smtClean="0"/>
              <a:t>2019)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Health Survey for England, 2011 dataset</a:t>
            </a:r>
            <a:endParaRPr lang="en-US" sz="2400" dirty="0"/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8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690"/>
    </mc:Choice>
    <mc:Fallback xmlns="">
      <p:transition spd="slow" advTm="756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12123" y="141007"/>
            <a:ext cx="112582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373A3C"/>
                </a:solidFill>
                <a:latin typeface="arial" panose="020B0604020202020204" pitchFamily="34" charset="0"/>
              </a:rPr>
              <a:t>What is the correlation between whether a person drinks nowadays, total household income, age at last birthday and gender?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8278F10-04F2-0ECE-6BD9-FB93484A09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286704"/>
              </p:ext>
            </p:extLst>
          </p:nvPr>
        </p:nvGraphicFramePr>
        <p:xfrm>
          <a:off x="404946" y="1254033"/>
          <a:ext cx="11691259" cy="3463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5522">
                  <a:extLst>
                    <a:ext uri="{9D8B030D-6E8A-4147-A177-3AD203B41FA5}">
                      <a16:colId xmlns:a16="http://schemas.microsoft.com/office/drawing/2014/main" val="2612854255"/>
                    </a:ext>
                  </a:extLst>
                </a:gridCol>
                <a:gridCol w="2103042">
                  <a:extLst>
                    <a:ext uri="{9D8B030D-6E8A-4147-A177-3AD203B41FA5}">
                      <a16:colId xmlns:a16="http://schemas.microsoft.com/office/drawing/2014/main" val="411254682"/>
                    </a:ext>
                  </a:extLst>
                </a:gridCol>
                <a:gridCol w="2371953">
                  <a:extLst>
                    <a:ext uri="{9D8B030D-6E8A-4147-A177-3AD203B41FA5}">
                      <a16:colId xmlns:a16="http://schemas.microsoft.com/office/drawing/2014/main" val="1404360148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2059423314"/>
                    </a:ext>
                  </a:extLst>
                </a:gridCol>
                <a:gridCol w="2116182">
                  <a:extLst>
                    <a:ext uri="{9D8B030D-6E8A-4147-A177-3AD203B41FA5}">
                      <a16:colId xmlns:a16="http://schemas.microsoft.com/office/drawing/2014/main" val="1862034478"/>
                    </a:ext>
                  </a:extLst>
                </a:gridCol>
              </a:tblGrid>
              <a:tr h="9033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Drink now a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household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 at last birthday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971108"/>
                  </a:ext>
                </a:extLst>
              </a:tr>
              <a:tr h="4551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Drink now a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r=-0.15</a:t>
                      </a:r>
                    </a:p>
                    <a:p>
                      <a:r>
                        <a:rPr lang="en-US" dirty="0" smtClean="0"/>
                        <a:t>p-value &lt;2.2e-16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r=0.06</a:t>
                      </a:r>
                    </a:p>
                    <a:p>
                      <a:r>
                        <a:rPr lang="en-US" dirty="0" smtClean="0"/>
                        <a:t>p-value = 1.871e-10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r=0.11</a:t>
                      </a:r>
                    </a:p>
                    <a:p>
                      <a:r>
                        <a:rPr lang="en-US" dirty="0" smtClean="0"/>
                        <a:t>p-value &lt; 2.2e-16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53252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/>
                        <a:t>Total household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r=-0.15</a:t>
                      </a:r>
                    </a:p>
                    <a:p>
                      <a:r>
                        <a:rPr lang="en-US" dirty="0" smtClean="0"/>
                        <a:t>p-value &lt;2.2e-16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r=-0.04</a:t>
                      </a:r>
                    </a:p>
                    <a:p>
                      <a:r>
                        <a:rPr lang="en-US" dirty="0" smtClean="0"/>
                        <a:t>p-value = 1.125e-05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r=-0.04</a:t>
                      </a:r>
                    </a:p>
                    <a:p>
                      <a:r>
                        <a:rPr lang="en-US" dirty="0" smtClean="0"/>
                        <a:t>p-value = 2.172e-05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098685"/>
                  </a:ext>
                </a:extLst>
              </a:tr>
              <a:tr h="418012">
                <a:tc>
                  <a:txBody>
                    <a:bodyPr/>
                    <a:lstStyle/>
                    <a:p>
                      <a:r>
                        <a:rPr lang="en-US" dirty="0"/>
                        <a:t>Age at last birthday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r=0.06</a:t>
                      </a:r>
                    </a:p>
                    <a:p>
                      <a:r>
                        <a:rPr lang="en-US" dirty="0" smtClean="0"/>
                        <a:t>p-value = 1.871e-10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r=-0.04</a:t>
                      </a:r>
                    </a:p>
                    <a:p>
                      <a:r>
                        <a:rPr lang="en-US" dirty="0" smtClean="0"/>
                        <a:t>p-value = 1.125e-05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r=0.032</a:t>
                      </a:r>
                    </a:p>
                    <a:p>
                      <a:r>
                        <a:rPr lang="en-US" dirty="0" smtClean="0"/>
                        <a:t>p-value = 0.0007558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867603"/>
                  </a:ext>
                </a:extLst>
              </a:tr>
              <a:tr h="366361"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r=0.11</a:t>
                      </a:r>
                    </a:p>
                    <a:p>
                      <a:r>
                        <a:rPr lang="en-US" dirty="0" smtClean="0"/>
                        <a:t>p-value &lt; 2.2e-16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r=-0.04</a:t>
                      </a:r>
                    </a:p>
                    <a:p>
                      <a:r>
                        <a:rPr lang="en-US" dirty="0" smtClean="0"/>
                        <a:t>p-value = 2.172e-05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r=0.032</a:t>
                      </a:r>
                    </a:p>
                    <a:p>
                      <a:r>
                        <a:rPr lang="en-US" dirty="0" smtClean="0"/>
                        <a:t>p-value = 0.0007558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260669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74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470"/>
    </mc:Choice>
    <mc:Fallback xmlns="">
      <p:transition spd="slow" advTm="2324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80753" y="90805"/>
            <a:ext cx="10515600" cy="615777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Correlation summary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9441" y="706582"/>
            <a:ext cx="11849199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•	</a:t>
            </a:r>
            <a:r>
              <a:rPr lang="en-US" b="1" dirty="0" smtClean="0"/>
              <a:t>drinks </a:t>
            </a:r>
            <a:r>
              <a:rPr lang="en-US" b="1" dirty="0"/>
              <a:t>now days</a:t>
            </a:r>
            <a:r>
              <a:rPr lang="en-US" dirty="0"/>
              <a:t> and </a:t>
            </a:r>
            <a:r>
              <a:rPr lang="en-US" b="1" dirty="0"/>
              <a:t>total household income</a:t>
            </a:r>
          </a:p>
          <a:p>
            <a:r>
              <a:rPr lang="en-US" dirty="0"/>
              <a:t>The sample estimate of the Spearman correlation coefficient is </a:t>
            </a:r>
            <a:r>
              <a:rPr lang="en-US" b="1" i="1" dirty="0"/>
              <a:t>-0.15 </a:t>
            </a:r>
            <a:r>
              <a:rPr lang="en-US" dirty="0"/>
              <a:t>indicating a is a weak negative association between the two variables.</a:t>
            </a:r>
          </a:p>
          <a:p>
            <a:r>
              <a:rPr lang="en-US" dirty="0" smtClean="0"/>
              <a:t>•	</a:t>
            </a:r>
            <a:r>
              <a:rPr lang="en-US" b="1" dirty="0" smtClean="0"/>
              <a:t>drinks </a:t>
            </a:r>
            <a:r>
              <a:rPr lang="en-US" b="1" dirty="0"/>
              <a:t>now days </a:t>
            </a:r>
            <a:r>
              <a:rPr lang="en-US" dirty="0"/>
              <a:t>and </a:t>
            </a:r>
            <a:r>
              <a:rPr lang="en-US" b="1" dirty="0"/>
              <a:t>age at last birthday</a:t>
            </a:r>
          </a:p>
          <a:p>
            <a:r>
              <a:rPr lang="en-US" dirty="0"/>
              <a:t>The sample estimate of the Spearman correlation coefficient is </a:t>
            </a:r>
            <a:r>
              <a:rPr lang="en-US" b="1" i="1" dirty="0"/>
              <a:t>0.06</a:t>
            </a:r>
            <a:r>
              <a:rPr lang="en-US" dirty="0"/>
              <a:t> indicating a weak positive correlation between the two variables</a:t>
            </a:r>
          </a:p>
          <a:p>
            <a:r>
              <a:rPr lang="en-US" dirty="0"/>
              <a:t>•	</a:t>
            </a:r>
            <a:r>
              <a:rPr lang="en-US" b="1" dirty="0"/>
              <a:t>drinks now days </a:t>
            </a:r>
            <a:r>
              <a:rPr lang="en-US" dirty="0"/>
              <a:t>and </a:t>
            </a:r>
            <a:r>
              <a:rPr lang="en-US" b="1" dirty="0"/>
              <a:t>gender</a:t>
            </a:r>
          </a:p>
          <a:p>
            <a:r>
              <a:rPr lang="en-US" dirty="0"/>
              <a:t>The sample estimate of the Spearman correlation coefficient is </a:t>
            </a:r>
            <a:r>
              <a:rPr lang="en-US" b="1" i="1" dirty="0"/>
              <a:t>-0.11 </a:t>
            </a:r>
            <a:r>
              <a:rPr lang="en-US" dirty="0"/>
              <a:t>indicating a weak negative correlation between drinks now days and gender</a:t>
            </a:r>
          </a:p>
          <a:p>
            <a:r>
              <a:rPr lang="en-US" dirty="0"/>
              <a:t>•	</a:t>
            </a:r>
            <a:r>
              <a:rPr lang="en-US" b="1" dirty="0"/>
              <a:t>household income </a:t>
            </a:r>
            <a:r>
              <a:rPr lang="en-US" dirty="0"/>
              <a:t>and </a:t>
            </a:r>
            <a:r>
              <a:rPr lang="en-US" b="1" dirty="0"/>
              <a:t>age at last birthday</a:t>
            </a:r>
          </a:p>
          <a:p>
            <a:r>
              <a:rPr lang="en-US" dirty="0"/>
              <a:t>The sample estimate of the Spearman correlation coefficient is </a:t>
            </a:r>
            <a:r>
              <a:rPr lang="en-US" b="1" i="1" dirty="0"/>
              <a:t>-0.04 </a:t>
            </a:r>
            <a:r>
              <a:rPr lang="en-US" dirty="0"/>
              <a:t>indicating a weak negative correlation between total household income and age at last birthday</a:t>
            </a:r>
          </a:p>
          <a:p>
            <a:r>
              <a:rPr lang="en-US" dirty="0"/>
              <a:t>•	</a:t>
            </a:r>
            <a:r>
              <a:rPr lang="en-US" b="1" dirty="0"/>
              <a:t>total household income </a:t>
            </a:r>
            <a:r>
              <a:rPr lang="en-US" dirty="0"/>
              <a:t>and </a:t>
            </a:r>
            <a:r>
              <a:rPr lang="en-US" b="1" dirty="0"/>
              <a:t>gender</a:t>
            </a:r>
          </a:p>
          <a:p>
            <a:r>
              <a:rPr lang="en-US" dirty="0"/>
              <a:t>The sample estimate of the Spearman correlation coefficient is </a:t>
            </a:r>
            <a:r>
              <a:rPr lang="en-US" b="1" i="1" dirty="0"/>
              <a:t>-0.04 </a:t>
            </a:r>
            <a:r>
              <a:rPr lang="en-US" dirty="0"/>
              <a:t>indicating a weak negative correlation between total household income and gender</a:t>
            </a:r>
          </a:p>
          <a:p>
            <a:r>
              <a:rPr lang="en-US" dirty="0"/>
              <a:t>•	</a:t>
            </a:r>
            <a:r>
              <a:rPr lang="en-US" b="1" dirty="0"/>
              <a:t>age at last birthday </a:t>
            </a:r>
            <a:r>
              <a:rPr lang="en-US" dirty="0"/>
              <a:t>and </a:t>
            </a:r>
            <a:r>
              <a:rPr lang="en-US" b="1" dirty="0"/>
              <a:t>gender</a:t>
            </a:r>
          </a:p>
          <a:p>
            <a:r>
              <a:rPr lang="en-US" dirty="0"/>
              <a:t>The sample estimate of the Spearman correlation coefficient is </a:t>
            </a:r>
            <a:r>
              <a:rPr lang="en-US" b="1" i="1" dirty="0"/>
              <a:t>0.032</a:t>
            </a:r>
            <a:r>
              <a:rPr lang="en-US" dirty="0"/>
              <a:t> indicating a weak positive correlation between age at last birthday and </a:t>
            </a:r>
            <a:r>
              <a:rPr lang="en-US" dirty="0" smtClean="0"/>
              <a:t>gender</a:t>
            </a:r>
          </a:p>
          <a:p>
            <a:endParaRPr lang="en-US" dirty="0" smtClean="0"/>
          </a:p>
          <a:p>
            <a:r>
              <a:rPr lang="en-US" b="1" i="1" dirty="0" smtClean="0"/>
              <a:t>In </a:t>
            </a:r>
            <a:r>
              <a:rPr lang="en-US" b="1" i="1" dirty="0"/>
              <a:t>summary, all the p-values are less than 0.05 so we reject the null hypothesis of no correlation between the variables.</a:t>
            </a:r>
          </a:p>
        </p:txBody>
      </p:sp>
    </p:spTree>
    <p:extLst>
      <p:ext uri="{BB962C8B-B14F-4D97-AF65-F5344CB8AC3E}">
        <p14:creationId xmlns:p14="http://schemas.microsoft.com/office/powerpoint/2010/main" val="239415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0"/>
    </mc:Choice>
    <mc:Fallback xmlns="">
      <p:transition spd="slow" advTm="64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780"/>
          </a:xfrm>
        </p:spPr>
        <p:txBody>
          <a:bodyPr>
            <a:noAutofit/>
          </a:bodyPr>
          <a:lstStyle/>
          <a:p>
            <a:r>
              <a:rPr lang="en-US" sz="2400" dirty="0"/>
              <a:t>A discussion of </a:t>
            </a:r>
            <a:r>
              <a:rPr lang="en-US" sz="2400" dirty="0" smtClean="0"/>
              <a:t>findings </a:t>
            </a:r>
            <a:r>
              <a:rPr lang="en-US" sz="2400" dirty="0"/>
              <a:t>with reference to relevant literature on gender and alcohol in the UK</a:t>
            </a:r>
          </a:p>
        </p:txBody>
      </p:sp>
      <p:sp>
        <p:nvSpPr>
          <p:cNvPr id="4" name="Rectangle 3"/>
          <p:cNvSpPr/>
          <p:nvPr/>
        </p:nvSpPr>
        <p:spPr>
          <a:xfrm>
            <a:off x="107004" y="1595735"/>
            <a:ext cx="1168291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There is larger reductions in alcohol consumption rates among men at a 5.3% rate (Meier et al.,2021</a:t>
            </a:r>
            <a:r>
              <a:rPr lang="en-US" sz="24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Arsalan et al. (2016) argue that there is </a:t>
            </a:r>
            <a:r>
              <a:rPr lang="en-US" sz="2400" dirty="0"/>
              <a:t>a consistent rise in alcohol consumption among </a:t>
            </a:r>
            <a:r>
              <a:rPr lang="en-US" sz="2400" dirty="0" smtClean="0"/>
              <a:t>women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According to Davoren et al. (2016), there is notable narrowing </a:t>
            </a:r>
            <a:r>
              <a:rPr lang="en-US" sz="2400" dirty="0"/>
              <a:t>of the gender gap in alcohol consumption </a:t>
            </a:r>
            <a:r>
              <a:rPr lang="en-US" sz="2400" dirty="0" smtClean="0"/>
              <a:t>in the </a:t>
            </a:r>
            <a:r>
              <a:rPr lang="en-US" sz="2400" dirty="0"/>
              <a:t>United </a:t>
            </a:r>
            <a:r>
              <a:rPr lang="en-US" sz="2400" dirty="0" smtClean="0"/>
              <a:t>Kingdom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correlation coefficient of -0.11 of the Health Survey for England, 2011 dataset's results indicates a weak </a:t>
            </a:r>
            <a:r>
              <a:rPr lang="en-US" sz="2400" dirty="0" smtClean="0"/>
              <a:t>relationship which is consistent with literature</a:t>
            </a:r>
          </a:p>
        </p:txBody>
      </p:sp>
      <p:pic>
        <p:nvPicPr>
          <p:cNvPr id="16" name="Audio 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8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204"/>
    </mc:Choice>
    <mc:Fallback xmlns="">
      <p:transition spd="slow" advTm="54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431" y="193431"/>
            <a:ext cx="11799277" cy="5983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Conclusion</a:t>
            </a:r>
          </a:p>
          <a:p>
            <a:r>
              <a:rPr lang="en-US" dirty="0" smtClean="0"/>
              <a:t>There are gender differences in alcohol consumption patterns. </a:t>
            </a:r>
          </a:p>
          <a:p>
            <a:r>
              <a:rPr lang="en-US" dirty="0"/>
              <a:t>T</a:t>
            </a:r>
            <a:r>
              <a:rPr lang="en-US" dirty="0" smtClean="0"/>
              <a:t>he gender gap in alcohol consumption has been narrowing over time (Meier </a:t>
            </a:r>
            <a:r>
              <a:rPr lang="en-US" dirty="0"/>
              <a:t>et al.,2021).</a:t>
            </a:r>
            <a:endParaRPr lang="en-US" dirty="0" smtClean="0"/>
          </a:p>
          <a:p>
            <a:pPr marL="0" indent="0">
              <a:buNone/>
            </a:pPr>
            <a:endParaRPr lang="en-GB" sz="2000" i="1" dirty="0"/>
          </a:p>
          <a:p>
            <a:pPr marL="0" indent="0">
              <a:buNone/>
            </a:pPr>
            <a:r>
              <a:rPr lang="en-GB" b="1" dirty="0" smtClean="0"/>
              <a:t>Recommendation</a:t>
            </a:r>
          </a:p>
          <a:p>
            <a:r>
              <a:rPr lang="en-US" sz="2400" dirty="0"/>
              <a:t>Further research and evidence-based interventions are </a:t>
            </a:r>
            <a:r>
              <a:rPr lang="en-US" sz="2400" dirty="0" smtClean="0"/>
              <a:t>needed</a:t>
            </a:r>
          </a:p>
          <a:p>
            <a:r>
              <a:rPr lang="en-US" sz="2400" dirty="0" smtClean="0"/>
              <a:t>The </a:t>
            </a:r>
            <a:r>
              <a:rPr lang="en-US" sz="2400" dirty="0"/>
              <a:t>complex relationship between gender and alcohol </a:t>
            </a:r>
            <a:r>
              <a:rPr lang="en-US" sz="2400" dirty="0" smtClean="0"/>
              <a:t>consumption should be addressed</a:t>
            </a:r>
          </a:p>
          <a:p>
            <a:r>
              <a:rPr lang="en-US" sz="2400" dirty="0" smtClean="0"/>
              <a:t>There is need to mitigate </a:t>
            </a:r>
            <a:r>
              <a:rPr lang="en-US" sz="2400" dirty="0"/>
              <a:t>associated health </a:t>
            </a:r>
            <a:r>
              <a:rPr lang="en-US" sz="2400" dirty="0" smtClean="0"/>
              <a:t>risks.</a:t>
            </a:r>
          </a:p>
          <a:p>
            <a:r>
              <a:rPr lang="en-US" sz="2400" dirty="0" smtClean="0"/>
              <a:t>Public </a:t>
            </a:r>
            <a:r>
              <a:rPr lang="en-US" sz="2400" dirty="0"/>
              <a:t>health efforts should focus on raising </a:t>
            </a:r>
            <a:r>
              <a:rPr lang="en-US" sz="2400" dirty="0" smtClean="0"/>
              <a:t>awareness</a:t>
            </a:r>
          </a:p>
          <a:p>
            <a:r>
              <a:rPr lang="en-US" sz="2400" dirty="0" smtClean="0"/>
              <a:t>Rising </a:t>
            </a:r>
            <a:r>
              <a:rPr lang="en-US" sz="2400" dirty="0"/>
              <a:t>trend of alcohol consumption among women </a:t>
            </a:r>
            <a:r>
              <a:rPr lang="en-US" sz="2400" dirty="0" smtClean="0"/>
              <a:t>should be combated (Fitzgerald et al., 2016).</a:t>
            </a:r>
          </a:p>
          <a:p>
            <a:endParaRPr lang="en-GB" sz="2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3" name="Audio 2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6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175"/>
    </mc:Choice>
    <mc:Fallback xmlns="">
      <p:transition spd="slow" advTm="661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5845" y="0"/>
            <a:ext cx="2012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/>
              <a:t>References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1" y="584775"/>
            <a:ext cx="12191999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Collis, J., Grayson, A. and Johal, S., 2010. Econometric analysis of alcohol consumption in the UK. London: HM Revenue &amp; Customs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Rajput, S.A., Aziz, M.O. and Siddiqui, M.A., 2019. Social determinants of Health and Alcohol consumption in the UK. Epidemiology, Biostatistics, and Public Health, 16(3).</a:t>
            </a:r>
          </a:p>
          <a:p>
            <a:r>
              <a:rPr lang="en-US" sz="2000" dirty="0"/>
              <a:t>Office for Health Improvement &amp; Disparities, 2023. Local Alcohol Profiles for England: short statistical commentary. Available at https://www.gov.uk/government/statistics/local-alcohol-profiles-for-england-lape-march-2023-update/local-alcohol-profiles-for-england-short-statistical-commentary-march-2023. Accessed [Feb, 2024</a:t>
            </a:r>
            <a:r>
              <a:rPr lang="en-US" sz="2000" dirty="0" smtClean="0"/>
              <a:t>]</a:t>
            </a:r>
          </a:p>
          <a:p>
            <a:r>
              <a:rPr lang="en-US" sz="2000" dirty="0"/>
              <a:t>Kabacoff, R., 2022. </a:t>
            </a:r>
            <a:r>
              <a:rPr lang="en-US" sz="2000" i="1" dirty="0"/>
              <a:t>R in action: data analysis and graphics with R and Tidyverse</a:t>
            </a:r>
            <a:r>
              <a:rPr lang="en-US" sz="2000" dirty="0"/>
              <a:t>. Simon and Schuster</a:t>
            </a:r>
            <a:r>
              <a:rPr lang="en-US" sz="2000" dirty="0" smtClean="0"/>
              <a:t>.</a:t>
            </a:r>
          </a:p>
          <a:p>
            <a:r>
              <a:rPr lang="en-US" sz="2000" dirty="0" err="1"/>
              <a:t>Moinuddin</a:t>
            </a:r>
            <a:r>
              <a:rPr lang="en-US" sz="2000" dirty="0"/>
              <a:t>, A., </a:t>
            </a:r>
            <a:r>
              <a:rPr lang="en-US" sz="2000" dirty="0" err="1"/>
              <a:t>Goel</a:t>
            </a:r>
            <a:r>
              <a:rPr lang="en-US" sz="2000" dirty="0"/>
              <a:t>, A., Saini, S., </a:t>
            </a:r>
            <a:r>
              <a:rPr lang="en-US" sz="2000" dirty="0" err="1"/>
              <a:t>Bajpai</a:t>
            </a:r>
            <a:r>
              <a:rPr lang="en-US" sz="2000" dirty="0"/>
              <a:t>, A. and </a:t>
            </a:r>
            <a:r>
              <a:rPr lang="en-US" sz="2000" dirty="0" err="1"/>
              <a:t>Misra</a:t>
            </a:r>
            <a:r>
              <a:rPr lang="en-US" sz="2000" dirty="0"/>
              <a:t>, R., 2016. Alcohol consumption and gender: a critical review. </a:t>
            </a:r>
            <a:r>
              <a:rPr lang="en-US" sz="2000" i="1" dirty="0"/>
              <a:t>J </a:t>
            </a:r>
            <a:r>
              <a:rPr lang="en-US" sz="2000" i="1" dirty="0" err="1"/>
              <a:t>Psychol</a:t>
            </a:r>
            <a:r>
              <a:rPr lang="en-US" sz="2000" i="1" dirty="0"/>
              <a:t> </a:t>
            </a:r>
            <a:r>
              <a:rPr lang="en-US" sz="2000" i="1" dirty="0" err="1"/>
              <a:t>Psychother</a:t>
            </a:r>
            <a:r>
              <a:rPr lang="en-US" sz="2000" dirty="0"/>
              <a:t>, </a:t>
            </a:r>
            <a:r>
              <a:rPr lang="en-US" sz="2000" i="1" dirty="0"/>
              <a:t>6</a:t>
            </a:r>
            <a:r>
              <a:rPr lang="en-US" sz="2000" dirty="0"/>
              <a:t>(3), pp.1-4.</a:t>
            </a:r>
          </a:p>
          <a:p>
            <a:r>
              <a:rPr lang="en-US" sz="2000" dirty="0"/>
              <a:t>Davoren, M.P., </a:t>
            </a:r>
            <a:r>
              <a:rPr lang="en-US" sz="2000" dirty="0" err="1"/>
              <a:t>Demant</a:t>
            </a:r>
            <a:r>
              <a:rPr lang="en-US" sz="2000" dirty="0"/>
              <a:t>, J., </a:t>
            </a:r>
            <a:r>
              <a:rPr lang="en-US" sz="2000" dirty="0" err="1"/>
              <a:t>Shiely</a:t>
            </a:r>
            <a:r>
              <a:rPr lang="en-US" sz="2000" dirty="0"/>
              <a:t>, F. and Perry, I.J., 2016. Alcohol consumption among university students in Ireland and the United Kingdom from 2002 to 2014: a systematic review. </a:t>
            </a:r>
            <a:r>
              <a:rPr lang="en-US" sz="2000" i="1" dirty="0"/>
              <a:t>BMC public health</a:t>
            </a:r>
            <a:r>
              <a:rPr lang="en-US" sz="2000" dirty="0"/>
              <a:t>, </a:t>
            </a:r>
            <a:r>
              <a:rPr lang="en-US" sz="2000" i="1" dirty="0"/>
              <a:t>16</a:t>
            </a:r>
            <a:r>
              <a:rPr lang="en-US" sz="2000" dirty="0"/>
              <a:t>(1), pp.1-13.</a:t>
            </a:r>
          </a:p>
          <a:p>
            <a:r>
              <a:rPr lang="en-US" sz="2000" dirty="0"/>
              <a:t>Meier, P.S., Holmes, J., Brennan, A. and Angus, C., 2021. Alcohol policy and gender: a modelling study estimating gender‐specific effects of alcohol pricing policies. </a:t>
            </a:r>
            <a:r>
              <a:rPr lang="en-US" sz="2000" i="1" dirty="0"/>
              <a:t>Addiction</a:t>
            </a:r>
            <a:r>
              <a:rPr lang="en-US" sz="2000" dirty="0"/>
              <a:t>, </a:t>
            </a:r>
            <a:r>
              <a:rPr lang="en-US" sz="2000" i="1" dirty="0"/>
              <a:t>116</a:t>
            </a:r>
            <a:r>
              <a:rPr lang="en-US" sz="2000" dirty="0"/>
              <a:t>(9), pp.2372-2384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Fitzgerald, N., Angus, K., </a:t>
            </a:r>
            <a:r>
              <a:rPr lang="en-US" sz="2000" dirty="0" err="1"/>
              <a:t>Emslie</a:t>
            </a:r>
            <a:r>
              <a:rPr lang="en-US" sz="2000" dirty="0"/>
              <a:t>, C., </a:t>
            </a:r>
            <a:r>
              <a:rPr lang="en-US" sz="2000" dirty="0" err="1"/>
              <a:t>Shipton</a:t>
            </a:r>
            <a:r>
              <a:rPr lang="en-US" sz="2000" dirty="0"/>
              <a:t>, D. and </a:t>
            </a:r>
            <a:r>
              <a:rPr lang="en-US" sz="2000" dirty="0" err="1"/>
              <a:t>Bauld</a:t>
            </a:r>
            <a:r>
              <a:rPr lang="en-US" sz="2000" dirty="0"/>
              <a:t>, L., 2016. Gender differences in the impact of population‐level alcohol policy interventions: evidence synthesis of systematic reviews. </a:t>
            </a:r>
            <a:r>
              <a:rPr lang="en-US" sz="2000" i="1" dirty="0"/>
              <a:t>Addiction</a:t>
            </a:r>
            <a:r>
              <a:rPr lang="en-US" sz="2000" dirty="0"/>
              <a:t>, </a:t>
            </a:r>
            <a:r>
              <a:rPr lang="en-US" sz="2000" i="1" dirty="0"/>
              <a:t>111</a:t>
            </a:r>
            <a:r>
              <a:rPr lang="en-US" sz="2000" dirty="0"/>
              <a:t>(10), pp.1735-1747.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9472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109" y="0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Appendix 1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4477" y="43093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Descriptive Statistics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037" y="685800"/>
            <a:ext cx="62579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6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562" y="1191304"/>
            <a:ext cx="4985908" cy="38270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281" y="1595913"/>
            <a:ext cx="6297714" cy="30177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8470" y="976788"/>
            <a:ext cx="63531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591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77" y="440228"/>
            <a:ext cx="6591300" cy="723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77" y="1266046"/>
            <a:ext cx="6953250" cy="2181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570" y="1787236"/>
            <a:ext cx="5692016" cy="507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504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6254" y="290945"/>
            <a:ext cx="3088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Appendix 2</a:t>
            </a:r>
          </a:p>
          <a:p>
            <a:r>
              <a:rPr lang="en-GB" dirty="0" smtClean="0"/>
              <a:t>Chi-square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80" y="1884926"/>
            <a:ext cx="6762750" cy="472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95" y="1058676"/>
            <a:ext cx="646747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664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6597" y="1027905"/>
            <a:ext cx="6834248" cy="55723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31" y="103980"/>
            <a:ext cx="656272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732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4101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Types of </a:t>
            </a:r>
            <a:r>
              <a:rPr lang="en-US" sz="3200" b="1" dirty="0"/>
              <a:t>analyses </a:t>
            </a:r>
            <a:r>
              <a:rPr lang="en-US" sz="3200" b="1" dirty="0" smtClean="0"/>
              <a:t>performed </a:t>
            </a: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13234"/>
            <a:ext cx="10515600" cy="4863729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 smtClean="0"/>
              <a:t>Descriptive </a:t>
            </a:r>
            <a:r>
              <a:rPr lang="en-US" dirty="0"/>
              <a:t>analysis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en-GB" dirty="0"/>
              <a:t>Comparative </a:t>
            </a:r>
            <a:r>
              <a:rPr lang="en-GB" dirty="0" smtClean="0"/>
              <a:t>analysis</a:t>
            </a:r>
          </a:p>
          <a:p>
            <a:pPr marL="0" indent="0">
              <a:buNone/>
            </a:pPr>
            <a:endParaRPr lang="en-GB" dirty="0" smtClean="0"/>
          </a:p>
          <a:p>
            <a:pPr marL="285750" indent="-285750">
              <a:buFont typeface="Wingdings" pitchFamily="2" charset="2"/>
              <a:buChar char="§"/>
            </a:pPr>
            <a:r>
              <a:rPr lang="en-GB" dirty="0" smtClean="0"/>
              <a:t>Correlation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82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525"/>
    </mc:Choice>
    <mc:Fallback xmlns="">
      <p:transition spd="slow" advTm="60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31" y="1623981"/>
            <a:ext cx="6858000" cy="36688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1" y="731679"/>
            <a:ext cx="6267450" cy="676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875" y="146320"/>
            <a:ext cx="5134495" cy="3312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248" y="4497271"/>
            <a:ext cx="6486525" cy="2219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6089" y="3705892"/>
            <a:ext cx="3938068" cy="31126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8931" y="146320"/>
            <a:ext cx="5839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Appendix 3 Normality Test and Mann-whitney U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1462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72" y="343766"/>
            <a:ext cx="6115050" cy="1847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51" y="2191616"/>
            <a:ext cx="6315075" cy="4257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501" y="532015"/>
            <a:ext cx="5654933" cy="256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62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051"/>
            <a:ext cx="6429375" cy="2352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491" y="482051"/>
            <a:ext cx="5638800" cy="548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440" y="2754016"/>
            <a:ext cx="4736696" cy="399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050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78" y="448800"/>
            <a:ext cx="5534025" cy="5095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732" y="448800"/>
            <a:ext cx="55911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736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65" y="416190"/>
            <a:ext cx="6290917" cy="63586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180" y="4946073"/>
            <a:ext cx="4981575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7527" y="141316"/>
            <a:ext cx="234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Appendix 4 Correlation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6627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96" y="167814"/>
            <a:ext cx="5514975" cy="5657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81" y="5742536"/>
            <a:ext cx="378142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873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39" y="666836"/>
            <a:ext cx="494347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98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39058"/>
            <a:ext cx="10515600" cy="666006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Why </a:t>
            </a:r>
            <a:r>
              <a:rPr lang="en-US" sz="3100" dirty="0" smtClean="0"/>
              <a:t>R?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is highly versatile and </a:t>
            </a:r>
            <a:r>
              <a:rPr lang="en-US" dirty="0" smtClean="0"/>
              <a:t>powerful</a:t>
            </a:r>
          </a:p>
          <a:p>
            <a:r>
              <a:rPr lang="en-US" dirty="0" smtClean="0"/>
              <a:t>Extensive </a:t>
            </a:r>
            <a:r>
              <a:rPr lang="en-US" dirty="0"/>
              <a:t>package </a:t>
            </a:r>
            <a:r>
              <a:rPr lang="en-US" dirty="0" smtClean="0"/>
              <a:t>ecosystem</a:t>
            </a:r>
          </a:p>
          <a:p>
            <a:r>
              <a:rPr lang="en-US" dirty="0" smtClean="0"/>
              <a:t>Strong community support</a:t>
            </a:r>
            <a:endParaRPr lang="en-US" dirty="0"/>
          </a:p>
        </p:txBody>
      </p:sp>
      <p:pic>
        <p:nvPicPr>
          <p:cNvPr id="21" name="Audio 2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94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84"/>
    </mc:Choice>
    <mc:Fallback xmlns="">
      <p:transition spd="slow" advTm="340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i="0" u="none" strike="noStrike" dirty="0" smtClean="0">
                <a:solidFill>
                  <a:srgbClr val="373A3C"/>
                </a:solidFill>
                <a:effectLst/>
                <a:latin typeface="arial" panose="020B0604020202020204" pitchFamily="34" charset="0"/>
              </a:rPr>
              <a:t>Descriptive Statistics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4199673"/>
              </p:ext>
            </p:extLst>
          </p:nvPr>
        </p:nvGraphicFramePr>
        <p:xfrm>
          <a:off x="641838" y="1298086"/>
          <a:ext cx="11175024" cy="53473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5008">
                  <a:extLst>
                    <a:ext uri="{9D8B030D-6E8A-4147-A177-3AD203B41FA5}">
                      <a16:colId xmlns:a16="http://schemas.microsoft.com/office/drawing/2014/main" val="2721810598"/>
                    </a:ext>
                  </a:extLst>
                </a:gridCol>
                <a:gridCol w="3725008">
                  <a:extLst>
                    <a:ext uri="{9D8B030D-6E8A-4147-A177-3AD203B41FA5}">
                      <a16:colId xmlns:a16="http://schemas.microsoft.com/office/drawing/2014/main" val="2230410398"/>
                    </a:ext>
                  </a:extLst>
                </a:gridCol>
                <a:gridCol w="3725008">
                  <a:extLst>
                    <a:ext uri="{9D8B030D-6E8A-4147-A177-3AD203B41FA5}">
                      <a16:colId xmlns:a16="http://schemas.microsoft.com/office/drawing/2014/main" val="1596456076"/>
                    </a:ext>
                  </a:extLst>
                </a:gridCol>
              </a:tblGrid>
              <a:tr h="43019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606715"/>
                  </a:ext>
                </a:extLst>
              </a:tr>
              <a:tr h="10607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0" i="0" u="none" strike="noStrike" dirty="0" smtClean="0">
                          <a:solidFill>
                            <a:srgbClr val="373A3C"/>
                          </a:solidFill>
                          <a:effectLst/>
                          <a:latin typeface="arial" panose="020B0604020202020204" pitchFamily="34" charset="0"/>
                        </a:rPr>
                        <a:t>a. How many people are included in the sample? 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Total</a:t>
                      </a:r>
                      <a:r>
                        <a:rPr lang="en-GB" sz="2000" baseline="0" dirty="0" smtClean="0"/>
                        <a:t> Sample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10617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162278"/>
                  </a:ext>
                </a:extLst>
              </a:tr>
              <a:tr h="742524">
                <a:tc>
                  <a:txBody>
                    <a:bodyPr/>
                    <a:lstStyle/>
                    <a:p>
                      <a:r>
                        <a:rPr lang="en-GB" sz="2000" b="0" i="0" u="none" strike="noStrike" dirty="0" smtClean="0">
                          <a:solidFill>
                            <a:srgbClr val="373A3C"/>
                          </a:solidFill>
                          <a:effectLst/>
                          <a:latin typeface="arial" panose="020B0604020202020204" pitchFamily="34" charset="0"/>
                        </a:rPr>
                        <a:t>b. What is the percentage of people who drink alcohol?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% of people drink alcohol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 6712 (63.2%)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13320"/>
                  </a:ext>
                </a:extLst>
              </a:tr>
              <a:tr h="10607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0" i="0" u="none" strike="noStrike" dirty="0" smtClean="0">
                          <a:solidFill>
                            <a:srgbClr val="373A3C"/>
                          </a:solidFill>
                          <a:effectLst/>
                          <a:latin typeface="arial" panose="020B0604020202020204" pitchFamily="34" charset="0"/>
                        </a:rPr>
                        <a:t>c. What is the percentage of women in the sample?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% of women in the sample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5765 (54.3%)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236556"/>
                  </a:ext>
                </a:extLst>
              </a:tr>
              <a:tr h="742524">
                <a:tc>
                  <a:txBody>
                    <a:bodyPr/>
                    <a:lstStyle/>
                    <a:p>
                      <a:r>
                        <a:rPr lang="en-GB" sz="2000" b="0" i="0" u="none" strike="noStrike" dirty="0" smtClean="0">
                          <a:solidFill>
                            <a:srgbClr val="373A3C"/>
                          </a:solidFill>
                          <a:effectLst/>
                          <a:latin typeface="arial" panose="020B0604020202020204" pitchFamily="34" charset="0"/>
                        </a:rPr>
                        <a:t>d. What is the highest educational level?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Highest educational level- 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NVQ4/NVQ5/Degree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622085"/>
                  </a:ext>
                </a:extLst>
              </a:tr>
              <a:tr h="129457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0" i="0" u="none" strike="noStrike" dirty="0" smtClean="0">
                          <a:solidFill>
                            <a:srgbClr val="373A3C"/>
                          </a:solidFill>
                          <a:effectLst/>
                          <a:latin typeface="arial" panose="020B0604020202020204" pitchFamily="34" charset="0"/>
                        </a:rPr>
                        <a:t>e. What is percentage of divorced and separated people?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Divorced</a:t>
                      </a:r>
                    </a:p>
                    <a:p>
                      <a:endParaRPr lang="en-GB" sz="20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Separated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594 (5.6%)</a:t>
                      </a:r>
                    </a:p>
                    <a:p>
                      <a:endParaRPr lang="en-GB" sz="2000" dirty="0" smtClean="0"/>
                    </a:p>
                    <a:p>
                      <a:r>
                        <a:rPr lang="en-GB" sz="2000" dirty="0" smtClean="0"/>
                        <a:t>224 (2%)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688323"/>
                  </a:ext>
                </a:extLst>
              </a:tr>
            </a:tbl>
          </a:graphicData>
        </a:graphic>
      </p:graphicFrame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67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226"/>
    </mc:Choice>
    <mc:Fallback xmlns="">
      <p:transition spd="slow" advTm="50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9444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67789"/>
            <a:ext cx="9870195" cy="5009174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a sample of 10,617 individuals, 6,712 (63.2%) reported drinking </a:t>
            </a:r>
            <a:r>
              <a:rPr lang="en-US" dirty="0" smtClean="0"/>
              <a:t>alcohol </a:t>
            </a:r>
          </a:p>
          <a:p>
            <a:r>
              <a:rPr lang="en-US" dirty="0" smtClean="0"/>
              <a:t>Among </a:t>
            </a:r>
            <a:r>
              <a:rPr lang="en-US" dirty="0"/>
              <a:t>them, 5,765 (54.3%) were </a:t>
            </a:r>
            <a:r>
              <a:rPr lang="en-US" dirty="0" smtClean="0"/>
              <a:t>women </a:t>
            </a:r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majority had obtained </a:t>
            </a:r>
            <a:r>
              <a:rPr lang="en-US" dirty="0" smtClean="0"/>
              <a:t>an degree equivalent </a:t>
            </a:r>
            <a:r>
              <a:rPr lang="en-US" dirty="0"/>
              <a:t>as their highest level of education. </a:t>
            </a:r>
            <a:endParaRPr lang="en-US" dirty="0" smtClean="0"/>
          </a:p>
          <a:p>
            <a:r>
              <a:rPr lang="en-US" dirty="0" smtClean="0"/>
              <a:t>Additionally</a:t>
            </a:r>
            <a:r>
              <a:rPr lang="en-US" dirty="0"/>
              <a:t>, there were 594 (5.6%) individuals who were divorced and 224 (2%) who were separated.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45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2"/>
    </mc:Choice>
    <mc:Fallback xmlns="">
      <p:transition spd="slow" advTm="1802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646" y="294786"/>
            <a:ext cx="11230708" cy="1325563"/>
          </a:xfrm>
        </p:spPr>
        <p:txBody>
          <a:bodyPr>
            <a:normAutofit fontScale="90000"/>
          </a:bodyPr>
          <a:lstStyle/>
          <a:p>
            <a:r>
              <a:rPr lang="en-US" sz="3100" b="0" i="0" u="none" strike="noStrike" dirty="0" smtClean="0">
                <a:solidFill>
                  <a:srgbClr val="373A3C"/>
                </a:solidFill>
                <a:effectLst/>
                <a:latin typeface="arial" panose="020B0604020202020204" pitchFamily="34" charset="0"/>
              </a:rPr>
              <a:t>Find the mean, median, mode, minimum, maximum, range and standard deviation of household size, BMI and age at last birthday</a:t>
            </a:r>
            <a:endParaRPr lang="en-US" b="0" i="0" u="none" strike="noStrike" dirty="0" smtClean="0">
              <a:solidFill>
                <a:srgbClr val="373A3C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3564414"/>
              </p:ext>
            </p:extLst>
          </p:nvPr>
        </p:nvGraphicFramePr>
        <p:xfrm>
          <a:off x="357550" y="1836642"/>
          <a:ext cx="11353804" cy="4387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8451">
                  <a:extLst>
                    <a:ext uri="{9D8B030D-6E8A-4147-A177-3AD203B41FA5}">
                      <a16:colId xmlns:a16="http://schemas.microsoft.com/office/drawing/2014/main" val="2186009781"/>
                    </a:ext>
                  </a:extLst>
                </a:gridCol>
                <a:gridCol w="2838451">
                  <a:extLst>
                    <a:ext uri="{9D8B030D-6E8A-4147-A177-3AD203B41FA5}">
                      <a16:colId xmlns:a16="http://schemas.microsoft.com/office/drawing/2014/main" val="1885426834"/>
                    </a:ext>
                  </a:extLst>
                </a:gridCol>
                <a:gridCol w="2838451">
                  <a:extLst>
                    <a:ext uri="{9D8B030D-6E8A-4147-A177-3AD203B41FA5}">
                      <a16:colId xmlns:a16="http://schemas.microsoft.com/office/drawing/2014/main" val="1946888909"/>
                    </a:ext>
                  </a:extLst>
                </a:gridCol>
                <a:gridCol w="2838451">
                  <a:extLst>
                    <a:ext uri="{9D8B030D-6E8A-4147-A177-3AD203B41FA5}">
                      <a16:colId xmlns:a16="http://schemas.microsoft.com/office/drawing/2014/main" val="197702977"/>
                    </a:ext>
                  </a:extLst>
                </a:gridCol>
              </a:tblGrid>
              <a:tr h="5484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Household</a:t>
                      </a:r>
                      <a:r>
                        <a:rPr lang="en-GB" baseline="0" dirty="0" smtClean="0"/>
                        <a:t> size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 BMI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Age at last birthday</a:t>
                      </a:r>
                      <a:endParaRPr lang="en-US" dirty="0"/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2668178756"/>
                  </a:ext>
                </a:extLst>
              </a:tr>
              <a:tr h="548486"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Mean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2.9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25.9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41.6</a:t>
                      </a:r>
                      <a:endParaRPr lang="en-US" sz="2400" dirty="0"/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3758281782"/>
                  </a:ext>
                </a:extLst>
              </a:tr>
              <a:tr h="548486"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Median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3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25.6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42</a:t>
                      </a:r>
                      <a:endParaRPr lang="en-US" sz="2400" dirty="0"/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511216860"/>
                  </a:ext>
                </a:extLst>
              </a:tr>
              <a:tr h="548486"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Mode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3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21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3</a:t>
                      </a:r>
                      <a:endParaRPr lang="en-US" sz="2400" dirty="0"/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1881374006"/>
                  </a:ext>
                </a:extLst>
              </a:tr>
              <a:tr h="548486"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Minimum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1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8.3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0</a:t>
                      </a:r>
                      <a:endParaRPr lang="en-US" sz="2400" dirty="0"/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4153882122"/>
                  </a:ext>
                </a:extLst>
              </a:tr>
              <a:tr h="548486"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Maximum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10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65.3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100</a:t>
                      </a:r>
                      <a:endParaRPr lang="en-US" sz="2400" dirty="0"/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1855581427"/>
                  </a:ext>
                </a:extLst>
              </a:tr>
              <a:tr h="548486"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Range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9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56.9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100</a:t>
                      </a:r>
                      <a:endParaRPr lang="en-US" sz="2400" dirty="0"/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2336304401"/>
                  </a:ext>
                </a:extLst>
              </a:tr>
              <a:tr h="548486"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Standard deviation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1.37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6.1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23.8</a:t>
                      </a:r>
                      <a:endParaRPr lang="en-US" sz="2400" dirty="0"/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4034465521"/>
                  </a:ext>
                </a:extLst>
              </a:tr>
            </a:tbl>
          </a:graphicData>
        </a:graphic>
      </p:graphicFrame>
      <p:pic>
        <p:nvPicPr>
          <p:cNvPr id="15" name="Audio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1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252"/>
    </mc:Choice>
    <mc:Fallback xmlns="">
      <p:transition spd="slow" advTm="1452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692" y="154236"/>
            <a:ext cx="10515600" cy="533917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Summary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0338" y="688152"/>
            <a:ext cx="11921098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 smtClean="0"/>
          </a:p>
          <a:p>
            <a:r>
              <a:rPr lang="en-US" sz="2000" b="1" dirty="0" smtClean="0"/>
              <a:t>Household Size:</a:t>
            </a:r>
            <a:endParaRPr lang="en-US" sz="2000" b="1" dirty="0"/>
          </a:p>
          <a:p>
            <a:r>
              <a:rPr lang="en-US" sz="2000" dirty="0"/>
              <a:t>•	</a:t>
            </a:r>
            <a:r>
              <a:rPr lang="en-US" sz="2000" dirty="0" smtClean="0"/>
              <a:t>2.85 </a:t>
            </a:r>
            <a:r>
              <a:rPr lang="en-US" sz="2000" dirty="0"/>
              <a:t>individuals per </a:t>
            </a:r>
            <a:r>
              <a:rPr lang="en-US" sz="2000" dirty="0" smtClean="0"/>
              <a:t>household</a:t>
            </a:r>
            <a:endParaRPr lang="en-US" sz="2000" dirty="0"/>
          </a:p>
          <a:p>
            <a:r>
              <a:rPr lang="en-US" sz="2000" dirty="0"/>
              <a:t>•	There is some variability </a:t>
            </a:r>
            <a:r>
              <a:rPr lang="en-US" sz="2000" dirty="0" smtClean="0"/>
              <a:t>of </a:t>
            </a:r>
            <a:r>
              <a:rPr lang="en-US" sz="2000" dirty="0"/>
              <a:t>approximately </a:t>
            </a:r>
            <a:r>
              <a:rPr lang="en-US" sz="2000" dirty="0" smtClean="0"/>
              <a:t>1.37 around the mean</a:t>
            </a:r>
            <a:endParaRPr lang="en-US" sz="2000" dirty="0"/>
          </a:p>
          <a:p>
            <a:r>
              <a:rPr lang="en-US" sz="2000" dirty="0"/>
              <a:t>•	The minimum household size is 1, indicating single-person </a:t>
            </a:r>
            <a:r>
              <a:rPr lang="en-US" sz="2000" dirty="0" smtClean="0"/>
              <a:t>households</a:t>
            </a:r>
          </a:p>
          <a:p>
            <a:endParaRPr lang="en-US" sz="2000" dirty="0" smtClean="0"/>
          </a:p>
          <a:p>
            <a:r>
              <a:rPr lang="en-US" sz="2000" b="1" dirty="0" smtClean="0"/>
              <a:t>Body Mass Index:</a:t>
            </a:r>
          </a:p>
          <a:p>
            <a:r>
              <a:rPr lang="en-US" sz="2000" dirty="0" smtClean="0"/>
              <a:t>•</a:t>
            </a:r>
            <a:r>
              <a:rPr lang="en-US" sz="2000" dirty="0"/>
              <a:t>	The mean BMI is approximately 25.92, which falls within the range considered as </a:t>
            </a:r>
            <a:r>
              <a:rPr lang="en-US" sz="2000" dirty="0" smtClean="0"/>
              <a:t>overweight</a:t>
            </a:r>
            <a:endParaRPr lang="en-US" sz="2000" dirty="0"/>
          </a:p>
          <a:p>
            <a:r>
              <a:rPr lang="en-US" sz="2000" dirty="0"/>
              <a:t>•	</a:t>
            </a:r>
            <a:r>
              <a:rPr lang="en-US" sz="2000" dirty="0" smtClean="0"/>
              <a:t>There is variability </a:t>
            </a:r>
            <a:r>
              <a:rPr lang="en-US" sz="2000" dirty="0"/>
              <a:t>in BMI across the </a:t>
            </a:r>
            <a:r>
              <a:rPr lang="en-US" sz="2000" dirty="0" smtClean="0"/>
              <a:t>sample at 6.14</a:t>
            </a:r>
            <a:endParaRPr lang="en-US" sz="2000" dirty="0"/>
          </a:p>
          <a:p>
            <a:r>
              <a:rPr lang="en-US" sz="2000" dirty="0"/>
              <a:t>•	The BMI values range from 8.34 to 65.28, indicating a wide range of body </a:t>
            </a:r>
            <a:r>
              <a:rPr lang="en-US" sz="2000" dirty="0" smtClean="0"/>
              <a:t>structures </a:t>
            </a:r>
            <a:r>
              <a:rPr lang="en-US" sz="2000" dirty="0"/>
              <a:t>in the sample.</a:t>
            </a:r>
          </a:p>
          <a:p>
            <a:endParaRPr lang="en-US" sz="2000" b="1" dirty="0" smtClean="0"/>
          </a:p>
          <a:p>
            <a:r>
              <a:rPr lang="en-US" sz="2000" b="1" dirty="0" smtClean="0"/>
              <a:t>Age</a:t>
            </a:r>
            <a:r>
              <a:rPr lang="en-US" sz="2000" b="1" dirty="0"/>
              <a:t>:</a:t>
            </a:r>
          </a:p>
          <a:p>
            <a:r>
              <a:rPr lang="en-US" sz="2000" dirty="0"/>
              <a:t>•	The mean age is approximately 41.56 years.</a:t>
            </a:r>
          </a:p>
          <a:p>
            <a:r>
              <a:rPr lang="en-US" sz="2000" dirty="0"/>
              <a:t>•	The standard deviation of approximately 23.83 indicates considerable variability in ages across the sample.</a:t>
            </a:r>
          </a:p>
          <a:p>
            <a:r>
              <a:rPr lang="en-US" sz="2000" dirty="0"/>
              <a:t>•	The age values range from 0 (indicating infants or very young children) to 100 (indicating the oldest individuals in the </a:t>
            </a:r>
            <a:r>
              <a:rPr lang="en-US" sz="2000" dirty="0" smtClean="0"/>
              <a:t>sample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8882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6"/>
    </mc:Choice>
    <mc:Fallback xmlns="">
      <p:transition spd="slow" advTm="1166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6141"/>
            <a:ext cx="10515600" cy="338260"/>
          </a:xfrm>
        </p:spPr>
        <p:txBody>
          <a:bodyPr>
            <a:normAutofit fontScale="90000"/>
          </a:bodyPr>
          <a:lstStyle/>
          <a:p>
            <a:r>
              <a:rPr lang="en-GB" sz="3600" b="0" i="0" u="none" strike="noStrike" dirty="0" smtClean="0">
                <a:solidFill>
                  <a:srgbClr val="373A3C"/>
                </a:solidFill>
                <a:effectLst/>
                <a:latin typeface="arial" panose="020B0604020202020204" pitchFamily="34" charset="0"/>
              </a:rPr>
              <a:t>Inferential Statistics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6740926"/>
              </p:ext>
            </p:extLst>
          </p:nvPr>
        </p:nvGraphicFramePr>
        <p:xfrm>
          <a:off x="486508" y="2060543"/>
          <a:ext cx="10204939" cy="3512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1235">
                  <a:extLst>
                    <a:ext uri="{9D8B030D-6E8A-4147-A177-3AD203B41FA5}">
                      <a16:colId xmlns:a16="http://schemas.microsoft.com/office/drawing/2014/main" val="3582691336"/>
                    </a:ext>
                  </a:extLst>
                </a:gridCol>
                <a:gridCol w="2551235">
                  <a:extLst>
                    <a:ext uri="{9D8B030D-6E8A-4147-A177-3AD203B41FA5}">
                      <a16:colId xmlns:a16="http://schemas.microsoft.com/office/drawing/2014/main" val="3344862098"/>
                    </a:ext>
                  </a:extLst>
                </a:gridCol>
                <a:gridCol w="1780461">
                  <a:extLst>
                    <a:ext uri="{9D8B030D-6E8A-4147-A177-3AD203B41FA5}">
                      <a16:colId xmlns:a16="http://schemas.microsoft.com/office/drawing/2014/main" val="1028962423"/>
                    </a:ext>
                  </a:extLst>
                </a:gridCol>
                <a:gridCol w="3322008">
                  <a:extLst>
                    <a:ext uri="{9D8B030D-6E8A-4147-A177-3AD203B41FA5}">
                      <a16:colId xmlns:a16="http://schemas.microsoft.com/office/drawing/2014/main" val="1542313638"/>
                    </a:ext>
                  </a:extLst>
                </a:gridCol>
              </a:tblGrid>
              <a:tr h="9651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Drinking Status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Value of the test and p value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761146"/>
                  </a:ext>
                </a:extLst>
              </a:tr>
              <a:tr h="804986">
                <a:tc>
                  <a:txBody>
                    <a:bodyPr/>
                    <a:lstStyle/>
                    <a:p>
                      <a:r>
                        <a:rPr lang="en-GB" dirty="0" smtClean="0"/>
                        <a:t>Gender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b="1" dirty="0" smtClean="0"/>
                        <a:t>Yes</a:t>
                      </a:r>
                    </a:p>
                    <a:p>
                      <a:r>
                        <a:rPr lang="en-GB" sz="1600" b="1" dirty="0" smtClean="0"/>
                        <a:t>N (%)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b="1" dirty="0" smtClean="0"/>
                        <a:t>No</a:t>
                      </a:r>
                    </a:p>
                    <a:p>
                      <a:r>
                        <a:rPr lang="en-GB" sz="1600" b="1" dirty="0" smtClean="0"/>
                        <a:t>N (%)</a:t>
                      </a:r>
                      <a:endParaRPr lang="en-US" sz="1600" b="1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en-GB" sz="2400" dirty="0" smtClean="0"/>
                    </a:p>
                    <a:p>
                      <a:endParaRPr lang="en-GB" sz="2400" dirty="0" smtClean="0"/>
                    </a:p>
                    <a:p>
                      <a:r>
                        <a:rPr lang="en-GB" sz="2400" dirty="0" smtClean="0"/>
                        <a:t>Chi-square</a:t>
                      </a:r>
                      <a:r>
                        <a:rPr lang="en-GB" sz="2400" baseline="0" dirty="0" smtClean="0"/>
                        <a:t> = 114.15</a:t>
                      </a:r>
                    </a:p>
                    <a:p>
                      <a:endParaRPr lang="en-GB" sz="2400" baseline="0" dirty="0" smtClean="0"/>
                    </a:p>
                    <a:p>
                      <a:r>
                        <a:rPr lang="en-GB" sz="2400" baseline="0" dirty="0" smtClean="0"/>
                        <a:t>P-value = </a:t>
                      </a:r>
                      <a:r>
                        <a:rPr lang="en-US" sz="2400" dirty="0" smtClean="0"/>
                        <a:t>2.2e-16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8390207"/>
                  </a:ext>
                </a:extLst>
              </a:tr>
              <a:tr h="804986">
                <a:tc>
                  <a:txBody>
                    <a:bodyPr/>
                    <a:lstStyle/>
                    <a:p>
                      <a:r>
                        <a:rPr lang="en-GB" b="1" dirty="0" smtClean="0"/>
                        <a:t>Male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3172 (37.16%)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605 (7.1%)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143500"/>
                  </a:ext>
                </a:extLst>
              </a:tr>
              <a:tr h="804986">
                <a:tc>
                  <a:txBody>
                    <a:bodyPr/>
                    <a:lstStyle/>
                    <a:p>
                      <a:r>
                        <a:rPr lang="en-GB" b="1" dirty="0" smtClean="0"/>
                        <a:t>Female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3540(41.48%)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1217 (14.26%)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6029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674076" y="1164306"/>
            <a:ext cx="95425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a. Run a significance test to find out which gender drinks more alcohol</a:t>
            </a:r>
          </a:p>
        </p:txBody>
      </p:sp>
      <p:pic>
        <p:nvPicPr>
          <p:cNvPr id="17" name="Audio 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9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161"/>
    </mc:Choice>
    <mc:Fallback xmlns="">
      <p:transition spd="slow" advTm="130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7785</TotalTime>
  <Words>1451</Words>
  <Application>Microsoft Office PowerPoint</Application>
  <PresentationFormat>Widescreen</PresentationFormat>
  <Paragraphs>325</Paragraphs>
  <Slides>36</Slides>
  <Notes>10</Notes>
  <HiddenSlides>0</HiddenSlides>
  <MMClips>18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Arial</vt:lpstr>
      <vt:lpstr>Calibri</vt:lpstr>
      <vt:lpstr>Calibri Light</vt:lpstr>
      <vt:lpstr>Lucida Console</vt:lpstr>
      <vt:lpstr>Lucida Sans Typewriter</vt:lpstr>
      <vt:lpstr>Wingdings</vt:lpstr>
      <vt:lpstr>Office Theme</vt:lpstr>
      <vt:lpstr>Statistical Presentation</vt:lpstr>
      <vt:lpstr>Introduction</vt:lpstr>
      <vt:lpstr>Types of analyses performed  </vt:lpstr>
      <vt:lpstr>Why R? </vt:lpstr>
      <vt:lpstr>Descriptive Statistics</vt:lpstr>
      <vt:lpstr>Summary</vt:lpstr>
      <vt:lpstr>Find the mean, median, mode, minimum, maximum, range and standard deviation of household size, BMI and age at last birthday</vt:lpstr>
      <vt:lpstr>Summary</vt:lpstr>
      <vt:lpstr>Inferential Statistics</vt:lpstr>
      <vt:lpstr>Summary</vt:lpstr>
      <vt:lpstr>PowerPoint Presentation</vt:lpstr>
      <vt:lpstr>Summary</vt:lpstr>
      <vt:lpstr>PowerPoint Presentation</vt:lpstr>
      <vt:lpstr>check for normal distribution in the height data</vt:lpstr>
      <vt:lpstr>    i. Valid height </vt:lpstr>
      <vt:lpstr>PowerPoint Presentation</vt:lpstr>
      <vt:lpstr>  Investigate whether there is a statistical difference between men and women on the following variables:  i. Valid weight </vt:lpstr>
      <vt:lpstr>check for normal distribution in the weight data</vt:lpstr>
      <vt:lpstr>PowerPoint Presentation</vt:lpstr>
      <vt:lpstr>PowerPoint Presentation</vt:lpstr>
      <vt:lpstr>Correlation summary</vt:lpstr>
      <vt:lpstr>A discussion of findings with reference to relevant literature on gender and alcohol in the UK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Presentation</dc:title>
  <dc:creator>Alex Mutebe</dc:creator>
  <cp:lastModifiedBy>Alex Mutebe</cp:lastModifiedBy>
  <cp:revision>143</cp:revision>
  <dcterms:created xsi:type="dcterms:W3CDTF">2024-02-12T08:09:55Z</dcterms:created>
  <dcterms:modified xsi:type="dcterms:W3CDTF">2024-02-18T10:06:37Z</dcterms:modified>
</cp:coreProperties>
</file>